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142.png"/><Relationship Id="rId21" Type="http://schemas.openxmlformats.org/officeDocument/2006/relationships/image" Target="../media/image160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19" Type="http://schemas.openxmlformats.org/officeDocument/2006/relationships/image" Target="../media/image180.jpe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26" Type="http://schemas.openxmlformats.org/officeDocument/2006/relationships/image" Target="../media/image214.png"/><Relationship Id="rId3" Type="http://schemas.openxmlformats.org/officeDocument/2006/relationships/image" Target="../media/image191.png"/><Relationship Id="rId21" Type="http://schemas.openxmlformats.org/officeDocument/2006/relationships/image" Target="../media/image209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2" Type="http://schemas.openxmlformats.org/officeDocument/2006/relationships/image" Target="../media/image190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24" Type="http://schemas.openxmlformats.org/officeDocument/2006/relationships/image" Target="../media/image212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28" Type="http://schemas.openxmlformats.org/officeDocument/2006/relationships/image" Target="../media/image216.png"/><Relationship Id="rId10" Type="http://schemas.openxmlformats.org/officeDocument/2006/relationships/image" Target="../media/image198.png"/><Relationship Id="rId19" Type="http://schemas.openxmlformats.org/officeDocument/2006/relationships/image" Target="../media/image207.png"/><Relationship Id="rId31" Type="http://schemas.openxmlformats.org/officeDocument/2006/relationships/image" Target="../media/image219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Relationship Id="rId27" Type="http://schemas.openxmlformats.org/officeDocument/2006/relationships/image" Target="../media/image215.png"/><Relationship Id="rId30" Type="http://schemas.openxmlformats.org/officeDocument/2006/relationships/image" Target="../media/image2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12" Type="http://schemas.openxmlformats.org/officeDocument/2006/relationships/image" Target="../media/image230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5" Type="http://schemas.openxmlformats.org/officeDocument/2006/relationships/image" Target="../media/image233.png"/><Relationship Id="rId10" Type="http://schemas.openxmlformats.org/officeDocument/2006/relationships/image" Target="../media/image238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8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12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22375" y="447878"/>
            <a:ext cx="666940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i="1" spc="-5" dirty="0">
                <a:solidFill>
                  <a:srgbClr val="FFFF00"/>
                </a:solidFill>
                <a:latin typeface="Comic Sans MS"/>
                <a:cs typeface="Comic Sans MS"/>
              </a:rPr>
              <a:t>Superconductors</a:t>
            </a:r>
            <a:endParaRPr sz="6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4935" y="0"/>
            <a:ext cx="4866005" cy="1111250"/>
            <a:chOff x="2154935" y="0"/>
            <a:chExt cx="4866005" cy="1111250"/>
          </a:xfrm>
        </p:grpSpPr>
        <p:sp>
          <p:nvSpPr>
            <p:cNvPr id="3" name="object 3"/>
            <p:cNvSpPr/>
            <p:nvPr/>
          </p:nvSpPr>
          <p:spPr>
            <a:xfrm>
              <a:off x="2154935" y="0"/>
              <a:ext cx="3296285" cy="11107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0703" y="0"/>
              <a:ext cx="2150109" cy="11107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1232" y="29667"/>
            <a:ext cx="41656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Meissner’s</a:t>
            </a:r>
            <a:r>
              <a:rPr sz="4400" spc="-20" dirty="0"/>
              <a:t> </a:t>
            </a:r>
            <a:r>
              <a:rPr sz="4400" spc="-10" dirty="0"/>
              <a:t>Effect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402336" y="749757"/>
            <a:ext cx="8472170" cy="5000625"/>
            <a:chOff x="402336" y="749757"/>
            <a:chExt cx="8472170" cy="5000625"/>
          </a:xfrm>
        </p:grpSpPr>
        <p:sp>
          <p:nvSpPr>
            <p:cNvPr id="7" name="object 7"/>
            <p:cNvSpPr/>
            <p:nvPr/>
          </p:nvSpPr>
          <p:spPr>
            <a:xfrm>
              <a:off x="402336" y="978446"/>
              <a:ext cx="537781" cy="5256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7031" y="749757"/>
              <a:ext cx="3543046" cy="9035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2359" y="749757"/>
              <a:ext cx="2025141" cy="9035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36464" y="749757"/>
              <a:ext cx="1226616" cy="9035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25312" y="749757"/>
              <a:ext cx="2391029" cy="9035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7031" y="1237437"/>
              <a:ext cx="3183509" cy="9035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82696" y="1237437"/>
              <a:ext cx="2317877" cy="9035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6359" y="1237437"/>
              <a:ext cx="2866390" cy="9035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2336" y="2051342"/>
              <a:ext cx="537781" cy="5256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7031" y="1822653"/>
              <a:ext cx="7322566" cy="9035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7031" y="2310333"/>
              <a:ext cx="6508750" cy="9035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90359" y="2578671"/>
              <a:ext cx="556082" cy="6231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91527" y="2310333"/>
              <a:ext cx="1982597" cy="9035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7031" y="2798013"/>
              <a:ext cx="720648" cy="90352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9912" y="2798013"/>
              <a:ext cx="2317877" cy="9035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6624" y="2798013"/>
              <a:ext cx="1811908" cy="90352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2336" y="3611918"/>
              <a:ext cx="537781" cy="5256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7031" y="3383229"/>
              <a:ext cx="1272286" cy="90352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71600" y="3383229"/>
              <a:ext cx="2317877" cy="9035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58312" y="3383229"/>
              <a:ext cx="5222620" cy="90352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7031" y="3870909"/>
              <a:ext cx="6859397" cy="90352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40879" y="4139247"/>
              <a:ext cx="556082" cy="6231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42047" y="3870909"/>
              <a:ext cx="1135202" cy="90352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7031" y="4358589"/>
              <a:ext cx="7843774" cy="90352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7031" y="4846319"/>
              <a:ext cx="5960110" cy="9035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0844" y="859358"/>
            <a:ext cx="8018145" cy="4610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270" marR="485775" indent="-344805">
              <a:lnSpc>
                <a:spcPct val="100000"/>
              </a:lnSpc>
              <a:spcBef>
                <a:spcPts val="95"/>
              </a:spcBef>
              <a:buClr>
                <a:srgbClr val="9966FF"/>
              </a:buClr>
              <a:buSzPct val="59375"/>
              <a:buFont typeface="Wingdings"/>
              <a:buChar char=""/>
              <a:tabLst>
                <a:tab pos="382270" algn="l"/>
                <a:tab pos="382905" algn="l"/>
              </a:tabLst>
            </a:pPr>
            <a:r>
              <a:rPr sz="3200" spc="-20" dirty="0">
                <a:solidFill>
                  <a:srgbClr val="FFFF00"/>
                </a:solidFill>
                <a:latin typeface="Times New Roman"/>
                <a:cs typeface="Times New Roman"/>
              </a:rPr>
              <a:t>Germen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scientists Meissner and Ochsenfeld  discovered the “Meissner’s Effect in</a:t>
            </a:r>
            <a:r>
              <a:rPr sz="320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1933</a:t>
            </a:r>
            <a:endParaRPr sz="3200">
              <a:latin typeface="Times New Roman"/>
              <a:cs typeface="Times New Roman"/>
            </a:endParaRPr>
          </a:p>
          <a:p>
            <a:pPr marL="382270" marR="30480" indent="-344805">
              <a:lnSpc>
                <a:spcPct val="100000"/>
              </a:lnSpc>
              <a:spcBef>
                <a:spcPts val="770"/>
              </a:spcBef>
              <a:buClr>
                <a:srgbClr val="9966FF"/>
              </a:buClr>
              <a:buSzPct val="59375"/>
              <a:buFont typeface="Wingdings"/>
              <a:buChar char=""/>
              <a:tabLst>
                <a:tab pos="382270" algn="l"/>
                <a:tab pos="382905" algn="l"/>
              </a:tabLst>
            </a:pP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The expulsion of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magnetic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field from the  interior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a superconductor below </a:t>
            </a:r>
            <a:r>
              <a:rPr sz="3200" spc="3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3150" spc="52" baseline="-19841" dirty="0">
                <a:solidFill>
                  <a:srgbClr val="FFFF00"/>
                </a:solidFill>
                <a:latin typeface="Times New Roman"/>
                <a:cs typeface="Times New Roman"/>
              </a:rPr>
              <a:t>C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is called  “Meissner’s</a:t>
            </a:r>
            <a:r>
              <a:rPr sz="320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Effect”</a:t>
            </a:r>
            <a:endParaRPr sz="3200">
              <a:latin typeface="Times New Roman"/>
              <a:cs typeface="Times New Roman"/>
            </a:endParaRPr>
          </a:p>
          <a:p>
            <a:pPr marL="382270" marR="426720" indent="-344805" algn="just">
              <a:lnSpc>
                <a:spcPct val="100000"/>
              </a:lnSpc>
              <a:spcBef>
                <a:spcPts val="775"/>
              </a:spcBef>
              <a:buClr>
                <a:srgbClr val="9966FF"/>
              </a:buClr>
              <a:buSzPct val="59375"/>
              <a:buFont typeface="Wingdings"/>
              <a:buChar char=""/>
              <a:tabLst>
                <a:tab pos="382905" algn="l"/>
              </a:tabLst>
            </a:pP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The Meissner’s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effect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is reversible i.e. when  the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temperature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is raised from below </a:t>
            </a:r>
            <a:r>
              <a:rPr sz="3200" spc="2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3150" spc="37" baseline="-19841" dirty="0">
                <a:solidFill>
                  <a:srgbClr val="FFFF00"/>
                </a:solidFill>
                <a:latin typeface="Times New Roman"/>
                <a:cs typeface="Times New Roman"/>
              </a:rPr>
              <a:t>C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the 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magnetic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flux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penetrates the superconductor  and behaves as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normal</a:t>
            </a:r>
            <a:r>
              <a:rPr sz="320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conductor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623" y="234734"/>
            <a:ext cx="8365490" cy="4290060"/>
            <a:chOff x="420623" y="234734"/>
            <a:chExt cx="8365490" cy="4290060"/>
          </a:xfrm>
        </p:grpSpPr>
        <p:sp>
          <p:nvSpPr>
            <p:cNvPr id="3" name="object 3"/>
            <p:cNvSpPr/>
            <p:nvPr/>
          </p:nvSpPr>
          <p:spPr>
            <a:xfrm>
              <a:off x="420623" y="432879"/>
              <a:ext cx="440270" cy="461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0559" y="234734"/>
              <a:ext cx="7843774" cy="7907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0559" y="661454"/>
              <a:ext cx="6216142" cy="790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86144" y="893127"/>
              <a:ext cx="489026" cy="5469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5976" y="661454"/>
              <a:ext cx="1781428" cy="7907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46719" y="893127"/>
              <a:ext cx="489026" cy="5469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35112" y="661454"/>
              <a:ext cx="650570" cy="7907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0559" y="1088174"/>
              <a:ext cx="6697853" cy="7907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0623" y="1798383"/>
              <a:ext cx="440270" cy="461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559" y="1600238"/>
              <a:ext cx="4579366" cy="7907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49368" y="1831911"/>
              <a:ext cx="489026" cy="5469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29200" y="1600238"/>
              <a:ext cx="1567942" cy="79079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96583" y="1831911"/>
              <a:ext cx="489026" cy="5469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76415" y="1600238"/>
              <a:ext cx="991946" cy="79079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0559" y="2026958"/>
              <a:ext cx="6868541" cy="7907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0559" y="2453678"/>
              <a:ext cx="8005318" cy="7907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0559" y="2880398"/>
              <a:ext cx="4704334" cy="7907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4335" y="3112058"/>
              <a:ext cx="489026" cy="54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51120" y="2880398"/>
              <a:ext cx="1570990" cy="7907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1552" y="3112058"/>
              <a:ext cx="489026" cy="54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09944" y="2880398"/>
              <a:ext cx="1171778" cy="79079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0559" y="3307118"/>
              <a:ext cx="7727950" cy="7907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0559" y="3733837"/>
              <a:ext cx="6889750" cy="79079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0844" y="325577"/>
            <a:ext cx="7976870" cy="39547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2270" marR="30480" indent="-344805">
              <a:lnSpc>
                <a:spcPct val="100000"/>
              </a:lnSpc>
              <a:spcBef>
                <a:spcPts val="110"/>
              </a:spcBef>
              <a:buClr>
                <a:srgbClr val="9966FF"/>
              </a:buClr>
              <a:buSzPct val="58928"/>
              <a:buFont typeface="Wingdings"/>
              <a:buChar char=""/>
              <a:tabLst>
                <a:tab pos="382270" algn="l"/>
                <a:tab pos="382905" algn="l"/>
              </a:tabLst>
            </a:pP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When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superconducting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material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is placed in the 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magnetic field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under the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conditions </a:t>
            </a:r>
            <a:r>
              <a:rPr sz="2800" spc="10" dirty="0">
                <a:solidFill>
                  <a:srgbClr val="FFFF00"/>
                </a:solidFill>
                <a:latin typeface="Times New Roman"/>
                <a:cs typeface="Times New Roman"/>
              </a:rPr>
              <a:t>T≤T</a:t>
            </a:r>
            <a:r>
              <a:rPr sz="2775" spc="15" baseline="-19519" dirty="0">
                <a:solidFill>
                  <a:srgbClr val="FFFF00"/>
                </a:solidFill>
                <a:latin typeface="Times New Roman"/>
                <a:cs typeface="Times New Roman"/>
              </a:rPr>
              <a:t>C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H≤H</a:t>
            </a:r>
            <a:r>
              <a:rPr sz="2775" baseline="-19519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, 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the flux lines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are expelled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from the</a:t>
            </a:r>
            <a:r>
              <a:rPr sz="2800" spc="-3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material</a:t>
            </a:r>
            <a:endParaRPr sz="2800">
              <a:latin typeface="Times New Roman"/>
              <a:cs typeface="Times New Roman"/>
            </a:endParaRPr>
          </a:p>
          <a:p>
            <a:pPr marL="382270" marR="146685" indent="-344805">
              <a:lnSpc>
                <a:spcPct val="100000"/>
              </a:lnSpc>
              <a:spcBef>
                <a:spcPts val="675"/>
              </a:spcBef>
              <a:buClr>
                <a:srgbClr val="9966FF"/>
              </a:buClr>
              <a:buSzPct val="58928"/>
              <a:buFont typeface="Wingdings"/>
              <a:buChar char=""/>
              <a:tabLst>
                <a:tab pos="382270" algn="l"/>
                <a:tab pos="382905" algn="l"/>
              </a:tabLst>
            </a:pP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Figure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shows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when </a:t>
            </a:r>
            <a:r>
              <a:rPr sz="2800" spc="10" dirty="0">
                <a:solidFill>
                  <a:srgbClr val="FFFF00"/>
                </a:solidFill>
                <a:latin typeface="Times New Roman"/>
                <a:cs typeface="Times New Roman"/>
              </a:rPr>
              <a:t>T&gt;T</a:t>
            </a:r>
            <a:r>
              <a:rPr sz="2775" spc="15" baseline="-19519" dirty="0">
                <a:solidFill>
                  <a:srgbClr val="FFFF00"/>
                </a:solidFill>
                <a:latin typeface="Times New Roman"/>
                <a:cs typeface="Times New Roman"/>
              </a:rPr>
              <a:t>C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H&gt;H</a:t>
            </a:r>
            <a:r>
              <a:rPr sz="2775" baseline="-19519" dirty="0">
                <a:solidFill>
                  <a:srgbClr val="FFFF00"/>
                </a:solidFill>
                <a:latin typeface="Times New Roman"/>
                <a:cs typeface="Times New Roman"/>
              </a:rPr>
              <a:t>C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the 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superconducting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material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behaves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normal 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conductor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allowing the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magnetic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flux to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penetrate</a:t>
            </a:r>
            <a:r>
              <a:rPr sz="2800" spc="-45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in  to the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material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when </a:t>
            </a:r>
            <a:r>
              <a:rPr sz="2800" spc="10" dirty="0">
                <a:solidFill>
                  <a:srgbClr val="FFFF00"/>
                </a:solidFill>
                <a:latin typeface="Times New Roman"/>
                <a:cs typeface="Times New Roman"/>
              </a:rPr>
              <a:t>T&lt;T</a:t>
            </a:r>
            <a:r>
              <a:rPr sz="2775" spc="15" baseline="-19519" dirty="0">
                <a:solidFill>
                  <a:srgbClr val="FFFF00"/>
                </a:solidFill>
                <a:latin typeface="Times New Roman"/>
                <a:cs typeface="Times New Roman"/>
              </a:rPr>
              <a:t>C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H&lt;H</a:t>
            </a:r>
            <a:r>
              <a:rPr sz="2775" baseline="-19519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the 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superconducting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material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expels the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magnetic </a:t>
            </a:r>
            <a:r>
              <a:rPr sz="2800" spc="5" dirty="0">
                <a:solidFill>
                  <a:srgbClr val="FFFF00"/>
                </a:solidFill>
                <a:latin typeface="Times New Roman"/>
                <a:cs typeface="Times New Roman"/>
              </a:rPr>
              <a:t>flux  from its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interior exhibiting</a:t>
            </a:r>
            <a:r>
              <a:rPr sz="2800" spc="-2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superconductivity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52800" y="4419600"/>
            <a:ext cx="2142744" cy="2142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0"/>
            <a:ext cx="8627110" cy="1226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0110" y="144602"/>
            <a:ext cx="823529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Conditions </a:t>
            </a:r>
            <a:r>
              <a:rPr sz="4400" dirty="0"/>
              <a:t>for </a:t>
            </a:r>
            <a:r>
              <a:rPr sz="4400" spc="-5" dirty="0"/>
              <a:t>a </a:t>
            </a:r>
            <a:r>
              <a:rPr sz="4400" spc="-10" dirty="0"/>
              <a:t>material </a:t>
            </a:r>
            <a:r>
              <a:rPr sz="4400" spc="-5" dirty="0"/>
              <a:t>to be</a:t>
            </a:r>
            <a:r>
              <a:rPr sz="4400" spc="25" dirty="0"/>
              <a:t> </a:t>
            </a:r>
            <a:r>
              <a:rPr sz="4400" spc="-5" dirty="0"/>
              <a:t>a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889760" y="667562"/>
            <a:ext cx="5396230" cy="1229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12648" y="2258606"/>
            <a:ext cx="8124190" cy="2766060"/>
            <a:chOff x="612648" y="2258606"/>
            <a:chExt cx="8124190" cy="2766060"/>
          </a:xfrm>
        </p:grpSpPr>
        <p:sp>
          <p:nvSpPr>
            <p:cNvPr id="6" name="object 6"/>
            <p:cNvSpPr/>
            <p:nvPr/>
          </p:nvSpPr>
          <p:spPr>
            <a:xfrm>
              <a:off x="612648" y="2514650"/>
              <a:ext cx="571271" cy="5835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5152" y="2258606"/>
              <a:ext cx="3494278" cy="10102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0752" y="2258606"/>
              <a:ext cx="827316" cy="10102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9351" y="2258606"/>
              <a:ext cx="3777742" cy="10102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5152" y="2807246"/>
              <a:ext cx="2787142" cy="10102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2648" y="3721658"/>
              <a:ext cx="571271" cy="5835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152" y="3465614"/>
              <a:ext cx="7423150" cy="10102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5152" y="4014254"/>
              <a:ext cx="7901685" cy="10102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4844" y="815416"/>
            <a:ext cx="7673340" cy="3896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95"/>
              </a:spcBef>
            </a:pPr>
            <a:r>
              <a:rPr sz="4400" b="1" spc="-5" dirty="0">
                <a:solidFill>
                  <a:srgbClr val="FFFFCC"/>
                </a:solidFill>
                <a:latin typeface="Times New Roman"/>
                <a:cs typeface="Times New Roman"/>
              </a:rPr>
              <a:t>superconductor</a:t>
            </a:r>
            <a:r>
              <a:rPr sz="4400" b="1" spc="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FFCC"/>
                </a:solidFill>
                <a:latin typeface="Times New Roman"/>
                <a:cs typeface="Times New Roman"/>
              </a:rPr>
              <a:t>are</a:t>
            </a: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100">
              <a:latin typeface="Times New Roman"/>
              <a:cs typeface="Times New Roman"/>
            </a:endParaRPr>
          </a:p>
          <a:p>
            <a:pPr marL="356870" marR="1113790" indent="-344805">
              <a:lnSpc>
                <a:spcPct val="100000"/>
              </a:lnSpc>
              <a:buClr>
                <a:srgbClr val="9966FF"/>
              </a:buClr>
              <a:buSzPct val="59722"/>
              <a:buFont typeface="Wingdings"/>
              <a:buChar char=""/>
              <a:tabLst>
                <a:tab pos="357505" algn="l"/>
              </a:tabLst>
            </a:pPr>
            <a:r>
              <a:rPr sz="3600" dirty="0">
                <a:solidFill>
                  <a:srgbClr val="FFFF00"/>
                </a:solidFill>
                <a:latin typeface="Times New Roman"/>
                <a:cs typeface="Times New Roman"/>
              </a:rPr>
              <a:t>The Resistivity ρ= Zero at</a:t>
            </a:r>
            <a:r>
              <a:rPr sz="3600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00"/>
                </a:solidFill>
                <a:latin typeface="Times New Roman"/>
                <a:cs typeface="Times New Roman"/>
              </a:rPr>
              <a:t>critical  temperature</a:t>
            </a:r>
            <a:endParaRPr sz="36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865"/>
              </a:spcBef>
              <a:buClr>
                <a:srgbClr val="9966FF"/>
              </a:buClr>
              <a:buSzPct val="59722"/>
              <a:buFont typeface="Wingdings"/>
              <a:buChar char=""/>
              <a:tabLst>
                <a:tab pos="357505" algn="l"/>
                <a:tab pos="4155440" algn="l"/>
              </a:tabLst>
            </a:pPr>
            <a:r>
              <a:rPr sz="3600" dirty="0">
                <a:solidFill>
                  <a:srgbClr val="FFFF00"/>
                </a:solidFill>
                <a:latin typeface="Times New Roman"/>
                <a:cs typeface="Times New Roman"/>
              </a:rPr>
              <a:t>Magnetic induction	B=0 when in an  uniform magnetic field</a:t>
            </a:r>
            <a:r>
              <a:rPr sz="36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(Diamagnetism)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670" y="0"/>
            <a:ext cx="79679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Classification </a:t>
            </a:r>
            <a:r>
              <a:rPr sz="4400" spc="5" dirty="0"/>
              <a:t>of</a:t>
            </a:r>
            <a:r>
              <a:rPr sz="4400" spc="-20" dirty="0"/>
              <a:t> </a:t>
            </a:r>
            <a:r>
              <a:rPr sz="4400" spc="-5" dirty="0"/>
              <a:t>superconductors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0" y="862622"/>
            <a:ext cx="4244340" cy="3311525"/>
            <a:chOff x="0" y="862622"/>
            <a:chExt cx="4244340" cy="3311525"/>
          </a:xfrm>
        </p:grpSpPr>
        <p:sp>
          <p:nvSpPr>
            <p:cNvPr id="4" name="object 4"/>
            <p:cNvSpPr/>
            <p:nvPr/>
          </p:nvSpPr>
          <p:spPr>
            <a:xfrm>
              <a:off x="0" y="862622"/>
              <a:ext cx="4128389" cy="678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69097"/>
              <a:ext cx="360959" cy="397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" y="1301534"/>
              <a:ext cx="4000246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908009"/>
              <a:ext cx="360959" cy="397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840" y="1740446"/>
              <a:ext cx="1376045" cy="678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6152" y="1740446"/>
              <a:ext cx="1519173" cy="6780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07920" y="1740446"/>
              <a:ext cx="1144346" cy="6780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346921"/>
              <a:ext cx="360959" cy="397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840" y="2179358"/>
              <a:ext cx="2247646" cy="6780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2785833"/>
              <a:ext cx="360959" cy="397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3840" y="2618270"/>
              <a:ext cx="2863342" cy="6780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224745"/>
              <a:ext cx="360959" cy="397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3840" y="3057182"/>
              <a:ext cx="623125" cy="6780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4255" y="3255225"/>
              <a:ext cx="373227" cy="4646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0936" y="3057182"/>
              <a:ext cx="1607565" cy="6780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95855" y="3255225"/>
              <a:ext cx="476859" cy="4646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663657"/>
              <a:ext cx="360959" cy="397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3840" y="3496094"/>
              <a:ext cx="738949" cy="6780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9119" y="3496094"/>
              <a:ext cx="559104" cy="67801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4568" y="3496094"/>
              <a:ext cx="556082" cy="67801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3167" y="3496094"/>
              <a:ext cx="726770" cy="67801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86255" y="3496094"/>
              <a:ext cx="556082" cy="67801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38655" y="3496094"/>
              <a:ext cx="726770" cy="67801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61744" y="3496094"/>
              <a:ext cx="921816" cy="67801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3339" y="865504"/>
            <a:ext cx="4016375" cy="30994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Type I(Soft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superconductors)</a:t>
            </a:r>
            <a:endParaRPr sz="2400">
              <a:latin typeface="Times New Roman"/>
              <a:cs typeface="Times New Roman"/>
            </a:endParaRPr>
          </a:p>
          <a:p>
            <a:pPr marL="382270" indent="-344805">
              <a:lnSpc>
                <a:spcPct val="100000"/>
              </a:lnSpc>
              <a:spcBef>
                <a:spcPts val="580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382270" algn="l"/>
                <a:tab pos="382905" algn="l"/>
              </a:tabLst>
            </a:pPr>
            <a:r>
              <a:rPr sz="2400" spc="-5" dirty="0">
                <a:solidFill>
                  <a:srgbClr val="1AFF1A"/>
                </a:solidFill>
                <a:latin typeface="Times New Roman"/>
                <a:cs typeface="Times New Roman"/>
              </a:rPr>
              <a:t>Sudden loss </a:t>
            </a:r>
            <a:r>
              <a:rPr sz="2400" dirty="0">
                <a:solidFill>
                  <a:srgbClr val="1AFF1A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1AFF1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FF1A"/>
                </a:solidFill>
                <a:latin typeface="Times New Roman"/>
                <a:cs typeface="Times New Roman"/>
              </a:rPr>
              <a:t>magnetization</a:t>
            </a:r>
            <a:endParaRPr sz="2400">
              <a:latin typeface="Times New Roman"/>
              <a:cs typeface="Times New Roman"/>
            </a:endParaRPr>
          </a:p>
          <a:p>
            <a:pPr marL="382270" indent="-344805">
              <a:lnSpc>
                <a:spcPct val="100000"/>
              </a:lnSpc>
              <a:spcBef>
                <a:spcPts val="575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382270" algn="l"/>
                <a:tab pos="382905" algn="l"/>
              </a:tabLst>
            </a:pPr>
            <a:r>
              <a:rPr sz="2400" dirty="0">
                <a:solidFill>
                  <a:srgbClr val="1AFF1A"/>
                </a:solidFill>
                <a:latin typeface="Times New Roman"/>
                <a:cs typeface="Times New Roman"/>
              </a:rPr>
              <a:t>Exhibit </a:t>
            </a:r>
            <a:r>
              <a:rPr sz="2400" spc="-5" dirty="0">
                <a:solidFill>
                  <a:srgbClr val="1AFF1A"/>
                </a:solidFill>
                <a:latin typeface="Times New Roman"/>
                <a:cs typeface="Times New Roman"/>
              </a:rPr>
              <a:t>Meissner</a:t>
            </a:r>
            <a:r>
              <a:rPr sz="2400" spc="-55" dirty="0">
                <a:solidFill>
                  <a:srgbClr val="1AFF1A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AFF1A"/>
                </a:solidFill>
                <a:latin typeface="Times New Roman"/>
                <a:cs typeface="Times New Roman"/>
              </a:rPr>
              <a:t>Effect</a:t>
            </a:r>
            <a:endParaRPr sz="2400">
              <a:latin typeface="Times New Roman"/>
              <a:cs typeface="Times New Roman"/>
            </a:endParaRPr>
          </a:p>
          <a:p>
            <a:pPr marL="382270" indent="-344805">
              <a:lnSpc>
                <a:spcPct val="100000"/>
              </a:lnSpc>
              <a:spcBef>
                <a:spcPts val="580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382270" algn="l"/>
                <a:tab pos="382905" algn="l"/>
              </a:tabLst>
            </a:pPr>
            <a:r>
              <a:rPr sz="2400" spc="-5" dirty="0">
                <a:solidFill>
                  <a:srgbClr val="1AFF1A"/>
                </a:solidFill>
                <a:latin typeface="Times New Roman"/>
                <a:cs typeface="Times New Roman"/>
              </a:rPr>
              <a:t>No </a:t>
            </a:r>
            <a:r>
              <a:rPr sz="2400" dirty="0">
                <a:solidFill>
                  <a:srgbClr val="1AFF1A"/>
                </a:solidFill>
                <a:latin typeface="Times New Roman"/>
                <a:cs typeface="Times New Roman"/>
              </a:rPr>
              <a:t>mixed</a:t>
            </a:r>
            <a:r>
              <a:rPr sz="2400" spc="-30" dirty="0">
                <a:solidFill>
                  <a:srgbClr val="1AFF1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FF1A"/>
                </a:solidFill>
                <a:latin typeface="Times New Roman"/>
                <a:cs typeface="Times New Roman"/>
              </a:rPr>
              <a:t>state</a:t>
            </a:r>
            <a:endParaRPr sz="2400">
              <a:latin typeface="Times New Roman"/>
              <a:cs typeface="Times New Roman"/>
            </a:endParaRPr>
          </a:p>
          <a:p>
            <a:pPr marL="382270" indent="-344805">
              <a:lnSpc>
                <a:spcPct val="100000"/>
              </a:lnSpc>
              <a:spcBef>
                <a:spcPts val="580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382270" algn="l"/>
                <a:tab pos="382905" algn="l"/>
              </a:tabLst>
            </a:pPr>
            <a:r>
              <a:rPr sz="2400" dirty="0">
                <a:solidFill>
                  <a:srgbClr val="1AFF1A"/>
                </a:solidFill>
                <a:latin typeface="Times New Roman"/>
                <a:cs typeface="Times New Roman"/>
              </a:rPr>
              <a:t>Soft</a:t>
            </a:r>
            <a:r>
              <a:rPr sz="2400" spc="-5" dirty="0">
                <a:solidFill>
                  <a:srgbClr val="1AFF1A"/>
                </a:solidFill>
                <a:latin typeface="Times New Roman"/>
                <a:cs typeface="Times New Roman"/>
              </a:rPr>
              <a:t> superconductor</a:t>
            </a:r>
            <a:endParaRPr sz="2400">
              <a:latin typeface="Times New Roman"/>
              <a:cs typeface="Times New Roman"/>
            </a:endParaRPr>
          </a:p>
          <a:p>
            <a:pPr marL="382270" indent="-344805">
              <a:lnSpc>
                <a:spcPct val="100000"/>
              </a:lnSpc>
              <a:spcBef>
                <a:spcPts val="575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382270" algn="l"/>
                <a:tab pos="382905" algn="l"/>
              </a:tabLst>
            </a:pPr>
            <a:r>
              <a:rPr sz="2400" spc="-5" dirty="0">
                <a:solidFill>
                  <a:srgbClr val="1AFF1A"/>
                </a:solidFill>
                <a:latin typeface="Times New Roman"/>
                <a:cs typeface="Times New Roman"/>
              </a:rPr>
              <a:t>H</a:t>
            </a:r>
            <a:r>
              <a:rPr sz="2400" spc="-7" baseline="-20833" dirty="0">
                <a:solidFill>
                  <a:srgbClr val="1AFF1A"/>
                </a:solidFill>
                <a:latin typeface="Times New Roman"/>
                <a:cs typeface="Times New Roman"/>
              </a:rPr>
              <a:t>c </a:t>
            </a:r>
            <a:r>
              <a:rPr sz="2400" dirty="0">
                <a:solidFill>
                  <a:srgbClr val="1AFF1A"/>
                </a:solidFill>
                <a:latin typeface="Times New Roman"/>
                <a:cs typeface="Times New Roman"/>
              </a:rPr>
              <a:t>is 100</a:t>
            </a:r>
            <a:r>
              <a:rPr sz="2400" spc="-195" dirty="0">
                <a:solidFill>
                  <a:srgbClr val="1AFF1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FF1A"/>
                </a:solidFill>
                <a:latin typeface="Times New Roman"/>
                <a:cs typeface="Times New Roman"/>
              </a:rPr>
              <a:t>&lt;H</a:t>
            </a:r>
            <a:r>
              <a:rPr sz="2400" baseline="-20833" dirty="0">
                <a:solidFill>
                  <a:srgbClr val="1AFF1A"/>
                </a:solidFill>
                <a:latin typeface="Times New Roman"/>
                <a:cs typeface="Times New Roman"/>
              </a:rPr>
              <a:t>c1</a:t>
            </a:r>
            <a:endParaRPr sz="2400" baseline="-20833">
              <a:latin typeface="Times New Roman"/>
              <a:cs typeface="Times New Roman"/>
            </a:endParaRPr>
          </a:p>
          <a:p>
            <a:pPr marL="382270" indent="-344805">
              <a:lnSpc>
                <a:spcPct val="100000"/>
              </a:lnSpc>
              <a:spcBef>
                <a:spcPts val="575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382270" algn="l"/>
                <a:tab pos="382905" algn="l"/>
              </a:tabLst>
            </a:pPr>
            <a:r>
              <a:rPr sz="2400" spc="-10" dirty="0">
                <a:solidFill>
                  <a:srgbClr val="1AFF1A"/>
                </a:solidFill>
                <a:latin typeface="Times New Roman"/>
                <a:cs typeface="Times New Roman"/>
              </a:rPr>
              <a:t>Eg. </a:t>
            </a:r>
            <a:r>
              <a:rPr sz="2400" dirty="0">
                <a:solidFill>
                  <a:srgbClr val="1AFF1A"/>
                </a:solidFill>
                <a:latin typeface="Times New Roman"/>
                <a:cs typeface="Times New Roman"/>
              </a:rPr>
              <a:t>– Pb, Sn,</a:t>
            </a:r>
            <a:r>
              <a:rPr sz="2400" spc="-10" dirty="0">
                <a:solidFill>
                  <a:srgbClr val="1AFF1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FF1A"/>
                </a:solidFill>
                <a:latin typeface="Times New Roman"/>
                <a:cs typeface="Times New Roman"/>
              </a:rPr>
              <a:t>Hg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06424" y="4893564"/>
            <a:ext cx="2324100" cy="1562100"/>
            <a:chOff x="1106424" y="4893564"/>
            <a:chExt cx="2324100" cy="1562100"/>
          </a:xfrm>
        </p:grpSpPr>
        <p:sp>
          <p:nvSpPr>
            <p:cNvPr id="30" name="object 30"/>
            <p:cNvSpPr/>
            <p:nvPr/>
          </p:nvSpPr>
          <p:spPr>
            <a:xfrm>
              <a:off x="1106424" y="4893563"/>
              <a:ext cx="2324100" cy="1562100"/>
            </a:xfrm>
            <a:custGeom>
              <a:avLst/>
              <a:gdLst/>
              <a:ahLst/>
              <a:cxnLst/>
              <a:rect l="l" t="t" r="r" b="b"/>
              <a:pathLst>
                <a:path w="2324100" h="1562100">
                  <a:moveTo>
                    <a:pt x="2324100" y="1524000"/>
                  </a:moveTo>
                  <a:lnTo>
                    <a:pt x="2311400" y="1517650"/>
                  </a:lnTo>
                  <a:lnTo>
                    <a:pt x="2247900" y="1485900"/>
                  </a:lnTo>
                  <a:lnTo>
                    <a:pt x="2247900" y="1517650"/>
                  </a:lnTo>
                  <a:lnTo>
                    <a:pt x="44450" y="151765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1524000"/>
                  </a:lnTo>
                  <a:lnTo>
                    <a:pt x="38100" y="1524000"/>
                  </a:lnTo>
                  <a:lnTo>
                    <a:pt x="38100" y="1530350"/>
                  </a:lnTo>
                  <a:lnTo>
                    <a:pt x="2247900" y="1530350"/>
                  </a:lnTo>
                  <a:lnTo>
                    <a:pt x="2247900" y="1562100"/>
                  </a:lnTo>
                  <a:lnTo>
                    <a:pt x="2311400" y="1530350"/>
                  </a:lnTo>
                  <a:lnTo>
                    <a:pt x="2324100" y="1524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4524" y="5350764"/>
              <a:ext cx="1295400" cy="1066800"/>
            </a:xfrm>
            <a:custGeom>
              <a:avLst/>
              <a:gdLst/>
              <a:ahLst/>
              <a:cxnLst/>
              <a:rect l="l" t="t" r="r" b="b"/>
              <a:pathLst>
                <a:path w="1295400" h="1066800">
                  <a:moveTo>
                    <a:pt x="0" y="1066800"/>
                  </a:moveTo>
                  <a:lnTo>
                    <a:pt x="1295400" y="0"/>
                  </a:lnTo>
                </a:path>
                <a:path w="1295400" h="1066800">
                  <a:moveTo>
                    <a:pt x="1295400" y="0"/>
                  </a:moveTo>
                  <a:lnTo>
                    <a:pt x="1295400" y="106680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12444" y="4914392"/>
            <a:ext cx="325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FFFF00"/>
                </a:solidFill>
                <a:latin typeface="Comic Sans MS"/>
                <a:cs typeface="Comic Sans MS"/>
              </a:rPr>
              <a:t>-</a:t>
            </a: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M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80409" y="6515201"/>
            <a:ext cx="20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H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89429" y="6439001"/>
            <a:ext cx="20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Comic Sans MS"/>
                <a:cs typeface="Comic Sans MS"/>
              </a:rPr>
              <a:t>H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66213" y="6570065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00"/>
                </a:solidFill>
                <a:latin typeface="Comic Sans MS"/>
                <a:cs typeface="Comic Sans MS"/>
              </a:rPr>
              <a:t>C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44524" y="5693664"/>
            <a:ext cx="2133600" cy="76200"/>
          </a:xfrm>
          <a:custGeom>
            <a:avLst/>
            <a:gdLst/>
            <a:ahLst/>
            <a:cxnLst/>
            <a:rect l="l" t="t" r="r" b="b"/>
            <a:pathLst>
              <a:path w="2133600" h="76200">
                <a:moveTo>
                  <a:pt x="152400" y="31750"/>
                </a:moveTo>
                <a:lnTo>
                  <a:pt x="55029" y="31750"/>
                </a:lnTo>
                <a:lnTo>
                  <a:pt x="76200" y="0"/>
                </a:lnTo>
                <a:lnTo>
                  <a:pt x="0" y="38100"/>
                </a:lnTo>
                <a:lnTo>
                  <a:pt x="76200" y="76200"/>
                </a:lnTo>
                <a:lnTo>
                  <a:pt x="55029" y="44450"/>
                </a:lnTo>
                <a:lnTo>
                  <a:pt x="152400" y="44450"/>
                </a:lnTo>
                <a:lnTo>
                  <a:pt x="152400" y="31750"/>
                </a:lnTo>
                <a:close/>
              </a:path>
              <a:path w="2133600" h="76200">
                <a:moveTo>
                  <a:pt x="292100" y="31750"/>
                </a:moveTo>
                <a:lnTo>
                  <a:pt x="190500" y="31750"/>
                </a:lnTo>
                <a:lnTo>
                  <a:pt x="190500" y="44450"/>
                </a:lnTo>
                <a:lnTo>
                  <a:pt x="292100" y="44450"/>
                </a:lnTo>
                <a:lnTo>
                  <a:pt x="292100" y="31750"/>
                </a:lnTo>
                <a:close/>
              </a:path>
              <a:path w="2133600" h="76200">
                <a:moveTo>
                  <a:pt x="431800" y="31750"/>
                </a:moveTo>
                <a:lnTo>
                  <a:pt x="330200" y="31750"/>
                </a:lnTo>
                <a:lnTo>
                  <a:pt x="330200" y="44450"/>
                </a:lnTo>
                <a:lnTo>
                  <a:pt x="431800" y="44450"/>
                </a:lnTo>
                <a:lnTo>
                  <a:pt x="431800" y="31750"/>
                </a:lnTo>
                <a:close/>
              </a:path>
              <a:path w="2133600" h="76200">
                <a:moveTo>
                  <a:pt x="5715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71500" y="44450"/>
                </a:lnTo>
                <a:lnTo>
                  <a:pt x="571500" y="31750"/>
                </a:lnTo>
                <a:close/>
              </a:path>
              <a:path w="2133600" h="76200">
                <a:moveTo>
                  <a:pt x="711200" y="31750"/>
                </a:moveTo>
                <a:lnTo>
                  <a:pt x="609600" y="31750"/>
                </a:lnTo>
                <a:lnTo>
                  <a:pt x="609600" y="44450"/>
                </a:lnTo>
                <a:lnTo>
                  <a:pt x="711200" y="44450"/>
                </a:lnTo>
                <a:lnTo>
                  <a:pt x="711200" y="31750"/>
                </a:lnTo>
                <a:close/>
              </a:path>
              <a:path w="2133600" h="76200">
                <a:moveTo>
                  <a:pt x="850900" y="31750"/>
                </a:moveTo>
                <a:lnTo>
                  <a:pt x="749300" y="31750"/>
                </a:lnTo>
                <a:lnTo>
                  <a:pt x="749300" y="44450"/>
                </a:lnTo>
                <a:lnTo>
                  <a:pt x="850900" y="44450"/>
                </a:lnTo>
                <a:lnTo>
                  <a:pt x="850900" y="31750"/>
                </a:lnTo>
                <a:close/>
              </a:path>
              <a:path w="2133600" h="76200">
                <a:moveTo>
                  <a:pt x="990600" y="31750"/>
                </a:moveTo>
                <a:lnTo>
                  <a:pt x="889000" y="31750"/>
                </a:lnTo>
                <a:lnTo>
                  <a:pt x="889000" y="44450"/>
                </a:lnTo>
                <a:lnTo>
                  <a:pt x="990600" y="44450"/>
                </a:lnTo>
                <a:lnTo>
                  <a:pt x="990600" y="31750"/>
                </a:lnTo>
                <a:close/>
              </a:path>
              <a:path w="2133600" h="76200">
                <a:moveTo>
                  <a:pt x="1130300" y="31750"/>
                </a:moveTo>
                <a:lnTo>
                  <a:pt x="1028700" y="31750"/>
                </a:lnTo>
                <a:lnTo>
                  <a:pt x="1028700" y="44450"/>
                </a:lnTo>
                <a:lnTo>
                  <a:pt x="1130300" y="44450"/>
                </a:lnTo>
                <a:lnTo>
                  <a:pt x="1130300" y="31750"/>
                </a:lnTo>
                <a:close/>
              </a:path>
              <a:path w="2133600" h="76200">
                <a:moveTo>
                  <a:pt x="1295400" y="38100"/>
                </a:moveTo>
                <a:lnTo>
                  <a:pt x="1282700" y="31750"/>
                </a:lnTo>
                <a:lnTo>
                  <a:pt x="1219200" y="0"/>
                </a:lnTo>
                <a:lnTo>
                  <a:pt x="1240358" y="31750"/>
                </a:lnTo>
                <a:lnTo>
                  <a:pt x="1168400" y="31750"/>
                </a:lnTo>
                <a:lnTo>
                  <a:pt x="1168400" y="44450"/>
                </a:lnTo>
                <a:lnTo>
                  <a:pt x="1240358" y="44450"/>
                </a:lnTo>
                <a:lnTo>
                  <a:pt x="1219200" y="76200"/>
                </a:lnTo>
                <a:lnTo>
                  <a:pt x="1282700" y="44450"/>
                </a:lnTo>
                <a:lnTo>
                  <a:pt x="1295400" y="38100"/>
                </a:lnTo>
                <a:close/>
              </a:path>
              <a:path w="2133600" h="76200">
                <a:moveTo>
                  <a:pt x="1447800" y="31750"/>
                </a:moveTo>
                <a:lnTo>
                  <a:pt x="1350429" y="31750"/>
                </a:lnTo>
                <a:lnTo>
                  <a:pt x="1371600" y="0"/>
                </a:lnTo>
                <a:lnTo>
                  <a:pt x="1295400" y="38100"/>
                </a:lnTo>
                <a:lnTo>
                  <a:pt x="1371600" y="76200"/>
                </a:lnTo>
                <a:lnTo>
                  <a:pt x="1350429" y="44450"/>
                </a:lnTo>
                <a:lnTo>
                  <a:pt x="1447800" y="44450"/>
                </a:lnTo>
                <a:lnTo>
                  <a:pt x="1447800" y="31750"/>
                </a:lnTo>
                <a:close/>
              </a:path>
              <a:path w="2133600" h="76200">
                <a:moveTo>
                  <a:pt x="1587500" y="31750"/>
                </a:moveTo>
                <a:lnTo>
                  <a:pt x="1485900" y="31750"/>
                </a:lnTo>
                <a:lnTo>
                  <a:pt x="1485900" y="44450"/>
                </a:lnTo>
                <a:lnTo>
                  <a:pt x="1587500" y="44450"/>
                </a:lnTo>
                <a:lnTo>
                  <a:pt x="1587500" y="31750"/>
                </a:lnTo>
                <a:close/>
              </a:path>
              <a:path w="2133600" h="76200">
                <a:moveTo>
                  <a:pt x="1727200" y="31750"/>
                </a:moveTo>
                <a:lnTo>
                  <a:pt x="1625600" y="31750"/>
                </a:lnTo>
                <a:lnTo>
                  <a:pt x="1625600" y="44450"/>
                </a:lnTo>
                <a:lnTo>
                  <a:pt x="1727200" y="44450"/>
                </a:lnTo>
                <a:lnTo>
                  <a:pt x="1727200" y="31750"/>
                </a:lnTo>
                <a:close/>
              </a:path>
              <a:path w="2133600" h="76200">
                <a:moveTo>
                  <a:pt x="1866900" y="31750"/>
                </a:moveTo>
                <a:lnTo>
                  <a:pt x="1765300" y="31750"/>
                </a:lnTo>
                <a:lnTo>
                  <a:pt x="1765300" y="44450"/>
                </a:lnTo>
                <a:lnTo>
                  <a:pt x="1866900" y="44450"/>
                </a:lnTo>
                <a:lnTo>
                  <a:pt x="1866900" y="31750"/>
                </a:lnTo>
                <a:close/>
              </a:path>
              <a:path w="2133600" h="76200">
                <a:moveTo>
                  <a:pt x="2006600" y="31750"/>
                </a:moveTo>
                <a:lnTo>
                  <a:pt x="1905000" y="31750"/>
                </a:lnTo>
                <a:lnTo>
                  <a:pt x="1905000" y="44450"/>
                </a:lnTo>
                <a:lnTo>
                  <a:pt x="2006600" y="44450"/>
                </a:lnTo>
                <a:lnTo>
                  <a:pt x="2006600" y="31750"/>
                </a:lnTo>
                <a:close/>
              </a:path>
              <a:path w="2133600" h="76200">
                <a:moveTo>
                  <a:pt x="2133600" y="31750"/>
                </a:moveTo>
                <a:lnTo>
                  <a:pt x="2044700" y="31750"/>
                </a:lnTo>
                <a:lnTo>
                  <a:pt x="2044700" y="44450"/>
                </a:lnTo>
                <a:lnTo>
                  <a:pt x="2133600" y="44450"/>
                </a:lnTo>
                <a:lnTo>
                  <a:pt x="21336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45844" y="4990591"/>
            <a:ext cx="16084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FFFF58"/>
                </a:solidFill>
                <a:latin typeface="Comic Sans MS"/>
                <a:cs typeface="Comic Sans MS"/>
              </a:rPr>
              <a:t>Superconducting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94229" y="6025997"/>
            <a:ext cx="7092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FFFF00"/>
                </a:solidFill>
                <a:latin typeface="Comic Sans MS"/>
                <a:cs typeface="Comic Sans MS"/>
              </a:rPr>
              <a:t>Norma</a:t>
            </a:r>
            <a:r>
              <a:rPr sz="1600" dirty="0">
                <a:solidFill>
                  <a:srgbClr val="FFFF00"/>
                </a:solidFill>
                <a:latin typeface="Comic Sans MS"/>
                <a:cs typeface="Comic Sans MS"/>
              </a:rPr>
              <a:t>l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86655" y="4991100"/>
            <a:ext cx="3632200" cy="1333500"/>
            <a:chOff x="4486655" y="4991100"/>
            <a:chExt cx="3632200" cy="1333500"/>
          </a:xfrm>
        </p:grpSpPr>
        <p:sp>
          <p:nvSpPr>
            <p:cNvPr id="40" name="object 40"/>
            <p:cNvSpPr/>
            <p:nvPr/>
          </p:nvSpPr>
          <p:spPr>
            <a:xfrm>
              <a:off x="5503163" y="5058156"/>
              <a:ext cx="817244" cy="1228725"/>
            </a:xfrm>
            <a:custGeom>
              <a:avLst/>
              <a:gdLst/>
              <a:ahLst/>
              <a:cxnLst/>
              <a:rect l="l" t="t" r="r" b="b"/>
              <a:pathLst>
                <a:path w="817245" h="1228725">
                  <a:moveTo>
                    <a:pt x="816863" y="0"/>
                  </a:moveTo>
                  <a:lnTo>
                    <a:pt x="816863" y="1228344"/>
                  </a:lnTo>
                </a:path>
                <a:path w="817245" h="1228725">
                  <a:moveTo>
                    <a:pt x="0" y="545592"/>
                  </a:moveTo>
                  <a:lnTo>
                    <a:pt x="0" y="1228344"/>
                  </a:lnTo>
                </a:path>
              </a:pathLst>
            </a:custGeom>
            <a:ln w="9144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86656" y="4991099"/>
              <a:ext cx="3632200" cy="1333500"/>
            </a:xfrm>
            <a:custGeom>
              <a:avLst/>
              <a:gdLst/>
              <a:ahLst/>
              <a:cxnLst/>
              <a:rect l="l" t="t" r="r" b="b"/>
              <a:pathLst>
                <a:path w="3632200" h="1333500">
                  <a:moveTo>
                    <a:pt x="3631692" y="1295400"/>
                  </a:moveTo>
                  <a:lnTo>
                    <a:pt x="3618992" y="1289050"/>
                  </a:lnTo>
                  <a:lnTo>
                    <a:pt x="3555492" y="1257300"/>
                  </a:lnTo>
                  <a:lnTo>
                    <a:pt x="3555492" y="1289050"/>
                  </a:lnTo>
                  <a:lnTo>
                    <a:pt x="44450" y="128905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1295400"/>
                  </a:lnTo>
                  <a:lnTo>
                    <a:pt x="38100" y="1295400"/>
                  </a:lnTo>
                  <a:lnTo>
                    <a:pt x="38100" y="1301750"/>
                  </a:lnTo>
                  <a:lnTo>
                    <a:pt x="3555492" y="1301750"/>
                  </a:lnTo>
                  <a:lnTo>
                    <a:pt x="3555492" y="1333500"/>
                  </a:lnTo>
                  <a:lnTo>
                    <a:pt x="3618992" y="1301750"/>
                  </a:lnTo>
                  <a:lnTo>
                    <a:pt x="3631692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24755" y="5673851"/>
              <a:ext cx="899160" cy="612775"/>
            </a:xfrm>
            <a:custGeom>
              <a:avLst/>
              <a:gdLst/>
              <a:ahLst/>
              <a:cxnLst/>
              <a:rect l="l" t="t" r="r" b="b"/>
              <a:pathLst>
                <a:path w="899160" h="612775">
                  <a:moveTo>
                    <a:pt x="0" y="612648"/>
                  </a:moveTo>
                  <a:lnTo>
                    <a:pt x="89916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23916" y="5058156"/>
              <a:ext cx="896619" cy="615950"/>
            </a:xfrm>
            <a:custGeom>
              <a:avLst/>
              <a:gdLst/>
              <a:ahLst/>
              <a:cxnLst/>
              <a:rect l="l" t="t" r="r" b="b"/>
              <a:pathLst>
                <a:path w="896620" h="615950">
                  <a:moveTo>
                    <a:pt x="0" y="615696"/>
                  </a:moveTo>
                  <a:lnTo>
                    <a:pt x="896112" y="0"/>
                  </a:lnTo>
                </a:path>
              </a:pathLst>
            </a:custGeom>
            <a:ln w="9144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03163" y="5603748"/>
              <a:ext cx="2368550" cy="683260"/>
            </a:xfrm>
            <a:custGeom>
              <a:avLst/>
              <a:gdLst/>
              <a:ahLst/>
              <a:cxnLst/>
              <a:rect l="l" t="t" r="r" b="b"/>
              <a:pathLst>
                <a:path w="2368550" h="683260">
                  <a:moveTo>
                    <a:pt x="0" y="0"/>
                  </a:moveTo>
                  <a:lnTo>
                    <a:pt x="2368295" y="682751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24756" y="5826366"/>
              <a:ext cx="3347085" cy="103505"/>
            </a:xfrm>
            <a:custGeom>
              <a:avLst/>
              <a:gdLst/>
              <a:ahLst/>
              <a:cxnLst/>
              <a:rect l="l" t="t" r="r" b="b"/>
              <a:pathLst>
                <a:path w="3347084" h="103504">
                  <a:moveTo>
                    <a:pt x="978408" y="51701"/>
                  </a:moveTo>
                  <a:lnTo>
                    <a:pt x="967511" y="45351"/>
                  </a:lnTo>
                  <a:lnTo>
                    <a:pt x="889762" y="0"/>
                  </a:lnTo>
                  <a:lnTo>
                    <a:pt x="885952" y="1016"/>
                  </a:lnTo>
                  <a:lnTo>
                    <a:pt x="882396" y="7086"/>
                  </a:lnTo>
                  <a:lnTo>
                    <a:pt x="883412" y="10972"/>
                  </a:lnTo>
                  <a:lnTo>
                    <a:pt x="942352" y="45351"/>
                  </a:lnTo>
                  <a:lnTo>
                    <a:pt x="36042" y="45351"/>
                  </a:lnTo>
                  <a:lnTo>
                    <a:pt x="94996" y="10972"/>
                  </a:lnTo>
                  <a:lnTo>
                    <a:pt x="96012" y="7086"/>
                  </a:lnTo>
                  <a:lnTo>
                    <a:pt x="92456" y="1016"/>
                  </a:lnTo>
                  <a:lnTo>
                    <a:pt x="88646" y="0"/>
                  </a:lnTo>
                  <a:lnTo>
                    <a:pt x="0" y="51701"/>
                  </a:lnTo>
                  <a:lnTo>
                    <a:pt x="88646" y="103403"/>
                  </a:lnTo>
                  <a:lnTo>
                    <a:pt x="92456" y="102374"/>
                  </a:lnTo>
                  <a:lnTo>
                    <a:pt x="96012" y="96316"/>
                  </a:lnTo>
                  <a:lnTo>
                    <a:pt x="94996" y="92430"/>
                  </a:lnTo>
                  <a:lnTo>
                    <a:pt x="36042" y="58051"/>
                  </a:lnTo>
                  <a:lnTo>
                    <a:pt x="942352" y="58051"/>
                  </a:lnTo>
                  <a:lnTo>
                    <a:pt x="883412" y="92430"/>
                  </a:lnTo>
                  <a:lnTo>
                    <a:pt x="882396" y="96316"/>
                  </a:lnTo>
                  <a:lnTo>
                    <a:pt x="885952" y="102374"/>
                  </a:lnTo>
                  <a:lnTo>
                    <a:pt x="889762" y="103403"/>
                  </a:lnTo>
                  <a:lnTo>
                    <a:pt x="967511" y="58051"/>
                  </a:lnTo>
                  <a:lnTo>
                    <a:pt x="978408" y="51701"/>
                  </a:lnTo>
                  <a:close/>
                </a:path>
                <a:path w="3347084" h="103504">
                  <a:moveTo>
                    <a:pt x="3346704" y="51701"/>
                  </a:moveTo>
                  <a:lnTo>
                    <a:pt x="3335807" y="45351"/>
                  </a:lnTo>
                  <a:lnTo>
                    <a:pt x="3258058" y="0"/>
                  </a:lnTo>
                  <a:lnTo>
                    <a:pt x="3254248" y="1016"/>
                  </a:lnTo>
                  <a:lnTo>
                    <a:pt x="3250692" y="7086"/>
                  </a:lnTo>
                  <a:lnTo>
                    <a:pt x="3251708" y="10972"/>
                  </a:lnTo>
                  <a:lnTo>
                    <a:pt x="3310648" y="45351"/>
                  </a:lnTo>
                  <a:lnTo>
                    <a:pt x="1014450" y="45351"/>
                  </a:lnTo>
                  <a:lnTo>
                    <a:pt x="1073404" y="10972"/>
                  </a:lnTo>
                  <a:lnTo>
                    <a:pt x="1074420" y="7086"/>
                  </a:lnTo>
                  <a:lnTo>
                    <a:pt x="1070864" y="1016"/>
                  </a:lnTo>
                  <a:lnTo>
                    <a:pt x="1067054" y="0"/>
                  </a:lnTo>
                  <a:lnTo>
                    <a:pt x="978408" y="51701"/>
                  </a:lnTo>
                  <a:lnTo>
                    <a:pt x="1067054" y="103403"/>
                  </a:lnTo>
                  <a:lnTo>
                    <a:pt x="1070864" y="102374"/>
                  </a:lnTo>
                  <a:lnTo>
                    <a:pt x="1074420" y="96316"/>
                  </a:lnTo>
                  <a:lnTo>
                    <a:pt x="1073404" y="92430"/>
                  </a:lnTo>
                  <a:lnTo>
                    <a:pt x="1014450" y="58051"/>
                  </a:lnTo>
                  <a:lnTo>
                    <a:pt x="3310648" y="58051"/>
                  </a:lnTo>
                  <a:lnTo>
                    <a:pt x="3251708" y="92430"/>
                  </a:lnTo>
                  <a:lnTo>
                    <a:pt x="3250692" y="96316"/>
                  </a:lnTo>
                  <a:lnTo>
                    <a:pt x="3254248" y="102374"/>
                  </a:lnTo>
                  <a:lnTo>
                    <a:pt x="3258058" y="103403"/>
                  </a:lnTo>
                  <a:lnTo>
                    <a:pt x="3335807" y="58051"/>
                  </a:lnTo>
                  <a:lnTo>
                    <a:pt x="3346704" y="51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71459" y="5466587"/>
              <a:ext cx="0" cy="820419"/>
            </a:xfrm>
            <a:custGeom>
              <a:avLst/>
              <a:gdLst/>
              <a:ahLst/>
              <a:cxnLst/>
              <a:rect l="l" t="t" r="r" b="b"/>
              <a:pathLst>
                <a:path h="820420">
                  <a:moveTo>
                    <a:pt x="0" y="81991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521834" y="4944617"/>
            <a:ext cx="16084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FFFF58"/>
                </a:solidFill>
                <a:latin typeface="Comic Sans MS"/>
                <a:cs typeface="Comic Sans MS"/>
              </a:rPr>
              <a:t>Superconducting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95064" y="5216728"/>
            <a:ext cx="3314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FFFF00"/>
                </a:solidFill>
                <a:latin typeface="Comic Sans MS"/>
                <a:cs typeface="Comic Sans MS"/>
              </a:rPr>
              <a:t>-M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70317" y="5870244"/>
            <a:ext cx="70993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solidFill>
                  <a:srgbClr val="800000"/>
                </a:solidFill>
                <a:latin typeface="Comic Sans MS"/>
                <a:cs typeface="Comic Sans MS"/>
              </a:rPr>
              <a:t>N</a:t>
            </a:r>
            <a:r>
              <a:rPr sz="1600" spc="-5" dirty="0">
                <a:solidFill>
                  <a:srgbClr val="800000"/>
                </a:solidFill>
                <a:latin typeface="Comic Sans MS"/>
                <a:cs typeface="Comic Sans MS"/>
              </a:rPr>
              <a:t>or</a:t>
            </a:r>
            <a:r>
              <a:rPr sz="1600" spc="5" dirty="0">
                <a:solidFill>
                  <a:srgbClr val="800000"/>
                </a:solidFill>
                <a:latin typeface="Comic Sans MS"/>
                <a:cs typeface="Comic Sans MS"/>
              </a:rPr>
              <a:t>m</a:t>
            </a:r>
            <a:r>
              <a:rPr sz="1600" spc="-10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sz="1600" dirty="0">
                <a:solidFill>
                  <a:srgbClr val="800000"/>
                </a:solidFill>
                <a:latin typeface="Comic Sans MS"/>
                <a:cs typeface="Comic Sans MS"/>
              </a:rPr>
              <a:t>l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00038" y="5461508"/>
            <a:ext cx="6191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800000"/>
                </a:solidFill>
                <a:latin typeface="Comic Sans MS"/>
                <a:cs typeface="Comic Sans MS"/>
              </a:rPr>
              <a:t>Mi</a:t>
            </a:r>
            <a:r>
              <a:rPr sz="1600" spc="15" dirty="0">
                <a:solidFill>
                  <a:srgbClr val="800000"/>
                </a:solidFill>
                <a:latin typeface="Comic Sans MS"/>
                <a:cs typeface="Comic Sans MS"/>
              </a:rPr>
              <a:t>x</a:t>
            </a:r>
            <a:r>
              <a:rPr sz="1600" spc="5" dirty="0">
                <a:solidFill>
                  <a:srgbClr val="800000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800000"/>
                </a:solidFill>
                <a:latin typeface="Comic Sans MS"/>
                <a:cs typeface="Comic Sans MS"/>
              </a:rPr>
              <a:t>d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76366" y="6425285"/>
            <a:ext cx="3956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b="1" spc="-15" baseline="13888" dirty="0">
                <a:solidFill>
                  <a:srgbClr val="0000FF"/>
                </a:solidFill>
                <a:latin typeface="Comic Sans MS"/>
                <a:cs typeface="Comic Sans MS"/>
              </a:rPr>
              <a:t>H</a:t>
            </a:r>
            <a:r>
              <a:rPr sz="1050" b="1" spc="-10" dirty="0">
                <a:solidFill>
                  <a:srgbClr val="0000FF"/>
                </a:solidFill>
                <a:latin typeface="Comic Sans MS"/>
                <a:cs typeface="Comic Sans MS"/>
              </a:rPr>
              <a:t>C1</a:t>
            </a:r>
            <a:endParaRPr sz="1050">
              <a:latin typeface="Comic Sans MS"/>
              <a:cs typeface="Comic Sans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92850" y="6376517"/>
            <a:ext cx="3155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00FF"/>
                </a:solidFill>
                <a:latin typeface="Comic Sans MS"/>
                <a:cs typeface="Comic Sans MS"/>
              </a:rPr>
              <a:t>H</a:t>
            </a:r>
            <a:r>
              <a:rPr sz="1575" b="1" spc="-7" baseline="-21164" dirty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endParaRPr sz="1575" baseline="-21164">
              <a:latin typeface="Comic Sans MS"/>
              <a:cs typeface="Comic Sans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81594" y="6328664"/>
            <a:ext cx="3956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b="1" spc="-15" baseline="13888" dirty="0">
                <a:solidFill>
                  <a:srgbClr val="0000FF"/>
                </a:solidFill>
                <a:latin typeface="Comic Sans MS"/>
                <a:cs typeface="Comic Sans MS"/>
              </a:rPr>
              <a:t>H</a:t>
            </a:r>
            <a:r>
              <a:rPr sz="1050" b="1" spc="-10" dirty="0">
                <a:solidFill>
                  <a:srgbClr val="0000FF"/>
                </a:solidFill>
                <a:latin typeface="Comic Sans MS"/>
                <a:cs typeface="Comic Sans MS"/>
              </a:rPr>
              <a:t>C2</a:t>
            </a:r>
            <a:endParaRPr sz="1050">
              <a:latin typeface="Comic Sans MS"/>
              <a:cs typeface="Comic Sans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53453" y="6581038"/>
            <a:ext cx="1828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0000FF"/>
                </a:solidFill>
                <a:latin typeface="Comic Sans MS"/>
                <a:cs typeface="Comic Sans MS"/>
              </a:rPr>
              <a:t>H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47615" y="859574"/>
            <a:ext cx="4518533" cy="67801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728464" y="935863"/>
            <a:ext cx="414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Type II(Hard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superconductors)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629911" y="1298486"/>
            <a:ext cx="4330065" cy="3238500"/>
            <a:chOff x="4629911" y="1298486"/>
            <a:chExt cx="4330065" cy="3238500"/>
          </a:xfrm>
        </p:grpSpPr>
        <p:sp>
          <p:nvSpPr>
            <p:cNvPr id="58" name="object 58"/>
            <p:cNvSpPr/>
            <p:nvPr/>
          </p:nvSpPr>
          <p:spPr>
            <a:xfrm>
              <a:off x="4629911" y="1466049"/>
              <a:ext cx="379247" cy="3975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92039" y="1298486"/>
              <a:ext cx="4067429" cy="67801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29911" y="1904961"/>
              <a:ext cx="379247" cy="3975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92039" y="1737398"/>
              <a:ext cx="3683254" cy="67801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92039" y="2103158"/>
              <a:ext cx="1519174" cy="6780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86855" y="2103158"/>
              <a:ext cx="1144346" cy="6780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29911" y="2709633"/>
              <a:ext cx="379247" cy="3975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92039" y="2542070"/>
              <a:ext cx="2787141" cy="67801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29911" y="3148545"/>
              <a:ext cx="379247" cy="3975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892039" y="2980981"/>
              <a:ext cx="2964052" cy="67801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29911" y="3587457"/>
              <a:ext cx="379247" cy="3975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892039" y="3419893"/>
              <a:ext cx="623125" cy="6780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172455" y="3617937"/>
              <a:ext cx="476859" cy="4646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79719" y="3419893"/>
              <a:ext cx="1388109" cy="67801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64223" y="3419893"/>
              <a:ext cx="623125" cy="6780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644639" y="3617937"/>
              <a:ext cx="373227" cy="4646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51319" y="3419893"/>
              <a:ext cx="1430908" cy="67801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29911" y="4026369"/>
              <a:ext cx="379247" cy="3975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92039" y="3858806"/>
              <a:ext cx="738949" cy="6780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27319" y="3858806"/>
              <a:ext cx="559104" cy="67801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82767" y="3858806"/>
              <a:ext cx="556082" cy="67801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11367" y="3858806"/>
              <a:ext cx="775525" cy="67801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983223" y="3858806"/>
              <a:ext cx="504215" cy="67801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083808" y="3858806"/>
              <a:ext cx="726770" cy="67801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406895" y="3858806"/>
              <a:ext cx="556082" cy="67801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59295" y="3858806"/>
              <a:ext cx="775525" cy="67801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931151" y="3858806"/>
              <a:ext cx="504215" cy="67801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031735" y="3858806"/>
              <a:ext cx="674916" cy="67801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639564" y="1302254"/>
            <a:ext cx="4222750" cy="30257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45770" indent="-344805">
              <a:lnSpc>
                <a:spcPct val="100000"/>
              </a:lnSpc>
              <a:spcBef>
                <a:spcPts val="670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445770" algn="l"/>
                <a:tab pos="446405" algn="l"/>
              </a:tabLst>
            </a:pPr>
            <a:r>
              <a:rPr sz="2400" spc="-10" dirty="0">
                <a:solidFill>
                  <a:srgbClr val="FFFF58"/>
                </a:solidFill>
                <a:latin typeface="Times New Roman"/>
                <a:cs typeface="Times New Roman"/>
              </a:rPr>
              <a:t>Gradual </a:t>
            </a:r>
            <a:r>
              <a:rPr sz="2400" spc="-5" dirty="0">
                <a:solidFill>
                  <a:srgbClr val="FFFF58"/>
                </a:solidFill>
                <a:latin typeface="Times New Roman"/>
                <a:cs typeface="Times New Roman"/>
              </a:rPr>
              <a:t>loss </a:t>
            </a:r>
            <a:r>
              <a:rPr sz="2400" dirty="0">
                <a:solidFill>
                  <a:srgbClr val="FFFF58"/>
                </a:solidFill>
                <a:latin typeface="Times New Roman"/>
                <a:cs typeface="Times New Roman"/>
              </a:rPr>
              <a:t>of</a:t>
            </a:r>
            <a:r>
              <a:rPr sz="2400" spc="30" dirty="0">
                <a:solidFill>
                  <a:srgbClr val="FFFF5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58"/>
                </a:solidFill>
                <a:latin typeface="Times New Roman"/>
                <a:cs typeface="Times New Roman"/>
              </a:rPr>
              <a:t>magnetization</a:t>
            </a:r>
            <a:endParaRPr sz="2400">
              <a:latin typeface="Times New Roman"/>
              <a:cs typeface="Times New Roman"/>
            </a:endParaRPr>
          </a:p>
          <a:p>
            <a:pPr marL="445770" indent="-344805">
              <a:lnSpc>
                <a:spcPct val="100000"/>
              </a:lnSpc>
              <a:spcBef>
                <a:spcPts val="580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445770" algn="l"/>
                <a:tab pos="446405" algn="l"/>
              </a:tabLst>
            </a:pPr>
            <a:r>
              <a:rPr sz="2400" spc="-5" dirty="0">
                <a:solidFill>
                  <a:srgbClr val="FFFF58"/>
                </a:solidFill>
                <a:latin typeface="Times New Roman"/>
                <a:cs typeface="Times New Roman"/>
              </a:rPr>
              <a:t>Does </a:t>
            </a:r>
            <a:r>
              <a:rPr sz="2400" dirty="0">
                <a:solidFill>
                  <a:srgbClr val="FFFF58"/>
                </a:solidFill>
                <a:latin typeface="Times New Roman"/>
                <a:cs typeface="Times New Roman"/>
              </a:rPr>
              <a:t>not exhibit</a:t>
            </a:r>
            <a:r>
              <a:rPr sz="2400" spc="-60" dirty="0">
                <a:solidFill>
                  <a:srgbClr val="FFFF5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58"/>
                </a:solidFill>
                <a:latin typeface="Times New Roman"/>
                <a:cs typeface="Times New Roman"/>
              </a:rPr>
              <a:t>complete</a:t>
            </a:r>
            <a:endParaRPr sz="2400">
              <a:latin typeface="Times New Roman"/>
              <a:cs typeface="Times New Roman"/>
            </a:endParaRPr>
          </a:p>
          <a:p>
            <a:pPr marL="445770">
              <a:lnSpc>
                <a:spcPct val="100000"/>
              </a:lnSpc>
            </a:pPr>
            <a:r>
              <a:rPr sz="2400" spc="-5" dirty="0">
                <a:solidFill>
                  <a:srgbClr val="FFFF58"/>
                </a:solidFill>
                <a:latin typeface="Times New Roman"/>
                <a:cs typeface="Times New Roman"/>
              </a:rPr>
              <a:t>Meissner</a:t>
            </a:r>
            <a:r>
              <a:rPr sz="2400" spc="15" dirty="0">
                <a:solidFill>
                  <a:srgbClr val="FFFF5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58"/>
                </a:solidFill>
                <a:latin typeface="Times New Roman"/>
                <a:cs typeface="Times New Roman"/>
              </a:rPr>
              <a:t>Effect</a:t>
            </a:r>
            <a:endParaRPr sz="2400">
              <a:latin typeface="Times New Roman"/>
              <a:cs typeface="Times New Roman"/>
            </a:endParaRPr>
          </a:p>
          <a:p>
            <a:pPr marL="445770" indent="-344805">
              <a:lnSpc>
                <a:spcPct val="100000"/>
              </a:lnSpc>
              <a:spcBef>
                <a:spcPts val="575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445770" algn="l"/>
                <a:tab pos="446405" algn="l"/>
              </a:tabLst>
            </a:pPr>
            <a:r>
              <a:rPr sz="2400" dirty="0">
                <a:solidFill>
                  <a:srgbClr val="FFFF58"/>
                </a:solidFill>
                <a:latin typeface="Times New Roman"/>
                <a:cs typeface="Times New Roman"/>
              </a:rPr>
              <a:t>Mixed state</a:t>
            </a:r>
            <a:r>
              <a:rPr sz="2400" spc="-55" dirty="0">
                <a:solidFill>
                  <a:srgbClr val="FFFF5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58"/>
                </a:solidFill>
                <a:latin typeface="Times New Roman"/>
                <a:cs typeface="Times New Roman"/>
              </a:rPr>
              <a:t>present</a:t>
            </a:r>
            <a:endParaRPr sz="2400">
              <a:latin typeface="Times New Roman"/>
              <a:cs typeface="Times New Roman"/>
            </a:endParaRPr>
          </a:p>
          <a:p>
            <a:pPr marL="445770" indent="-344805">
              <a:lnSpc>
                <a:spcPct val="100000"/>
              </a:lnSpc>
              <a:spcBef>
                <a:spcPts val="580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445770" algn="l"/>
                <a:tab pos="446405" algn="l"/>
              </a:tabLst>
            </a:pPr>
            <a:r>
              <a:rPr sz="2400" spc="-10" dirty="0">
                <a:solidFill>
                  <a:srgbClr val="FFFF58"/>
                </a:solidFill>
                <a:latin typeface="Times New Roman"/>
                <a:cs typeface="Times New Roman"/>
              </a:rPr>
              <a:t>Hard</a:t>
            </a:r>
            <a:r>
              <a:rPr sz="2400" spc="10" dirty="0">
                <a:solidFill>
                  <a:srgbClr val="FFFF5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58"/>
                </a:solidFill>
                <a:latin typeface="Times New Roman"/>
                <a:cs typeface="Times New Roman"/>
              </a:rPr>
              <a:t>superconductor</a:t>
            </a:r>
            <a:endParaRPr sz="2400">
              <a:latin typeface="Times New Roman"/>
              <a:cs typeface="Times New Roman"/>
            </a:endParaRPr>
          </a:p>
          <a:p>
            <a:pPr marL="445770" indent="-344805">
              <a:lnSpc>
                <a:spcPct val="100000"/>
              </a:lnSpc>
              <a:spcBef>
                <a:spcPts val="580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445770" algn="l"/>
                <a:tab pos="446405" algn="l"/>
              </a:tabLst>
            </a:pPr>
            <a:r>
              <a:rPr sz="2400" dirty="0">
                <a:solidFill>
                  <a:srgbClr val="FFFF58"/>
                </a:solidFill>
                <a:latin typeface="Times New Roman"/>
                <a:cs typeface="Times New Roman"/>
              </a:rPr>
              <a:t>H</a:t>
            </a:r>
            <a:r>
              <a:rPr sz="2400" baseline="-20833" dirty="0">
                <a:solidFill>
                  <a:srgbClr val="FFFF58"/>
                </a:solidFill>
                <a:latin typeface="Times New Roman"/>
                <a:cs typeface="Times New Roman"/>
              </a:rPr>
              <a:t>c1 </a:t>
            </a:r>
            <a:r>
              <a:rPr sz="2400" spc="-5" dirty="0">
                <a:solidFill>
                  <a:srgbClr val="FFFF58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FFFF58"/>
                </a:solidFill>
                <a:latin typeface="Times New Roman"/>
                <a:cs typeface="Times New Roman"/>
              </a:rPr>
              <a:t>100 </a:t>
            </a:r>
            <a:r>
              <a:rPr sz="2400" spc="-5" dirty="0">
                <a:solidFill>
                  <a:srgbClr val="FFFF58"/>
                </a:solidFill>
                <a:latin typeface="Times New Roman"/>
                <a:cs typeface="Times New Roman"/>
              </a:rPr>
              <a:t>&gt;H</a:t>
            </a:r>
            <a:r>
              <a:rPr sz="2400" spc="-7" baseline="-20833" dirty="0">
                <a:solidFill>
                  <a:srgbClr val="FFFF58"/>
                </a:solidFill>
                <a:latin typeface="Times New Roman"/>
                <a:cs typeface="Times New Roman"/>
              </a:rPr>
              <a:t>c </a:t>
            </a:r>
            <a:r>
              <a:rPr sz="2400" dirty="0">
                <a:solidFill>
                  <a:srgbClr val="FFFF58"/>
                </a:solidFill>
                <a:latin typeface="Times New Roman"/>
                <a:cs typeface="Times New Roman"/>
              </a:rPr>
              <a:t>of </a:t>
            </a:r>
            <a:r>
              <a:rPr sz="2400" spc="-20" dirty="0">
                <a:solidFill>
                  <a:srgbClr val="FFFF58"/>
                </a:solidFill>
                <a:latin typeface="Times New Roman"/>
                <a:cs typeface="Times New Roman"/>
              </a:rPr>
              <a:t>type</a:t>
            </a:r>
            <a:r>
              <a:rPr sz="2400" spc="-350" dirty="0">
                <a:solidFill>
                  <a:srgbClr val="FFFF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58"/>
                </a:solidFill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  <a:p>
            <a:pPr marL="445770" indent="-344805">
              <a:lnSpc>
                <a:spcPct val="100000"/>
              </a:lnSpc>
              <a:spcBef>
                <a:spcPts val="575"/>
              </a:spcBef>
              <a:buClr>
                <a:srgbClr val="9966FF"/>
              </a:buClr>
              <a:buSzPct val="60416"/>
              <a:buFont typeface="Wingdings"/>
              <a:buChar char=""/>
              <a:tabLst>
                <a:tab pos="445770" algn="l"/>
                <a:tab pos="446405" algn="l"/>
              </a:tabLst>
            </a:pPr>
            <a:r>
              <a:rPr sz="2400" spc="-10" dirty="0">
                <a:solidFill>
                  <a:srgbClr val="FFFF58"/>
                </a:solidFill>
                <a:latin typeface="Times New Roman"/>
                <a:cs typeface="Times New Roman"/>
              </a:rPr>
              <a:t>Eg. </a:t>
            </a:r>
            <a:r>
              <a:rPr sz="2400" dirty="0">
                <a:solidFill>
                  <a:srgbClr val="FFFF58"/>
                </a:solidFill>
                <a:latin typeface="Times New Roman"/>
                <a:cs typeface="Times New Roman"/>
              </a:rPr>
              <a:t>– </a:t>
            </a:r>
            <a:r>
              <a:rPr sz="2400" spc="-5" dirty="0">
                <a:solidFill>
                  <a:srgbClr val="FFFF58"/>
                </a:solidFill>
                <a:latin typeface="Times New Roman"/>
                <a:cs typeface="Times New Roman"/>
              </a:rPr>
              <a:t>Nb-Sn,</a:t>
            </a:r>
            <a:r>
              <a:rPr sz="2400" spc="15" dirty="0">
                <a:solidFill>
                  <a:srgbClr val="FFFF5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58"/>
                </a:solidFill>
                <a:latin typeface="Times New Roman"/>
                <a:cs typeface="Times New Roman"/>
              </a:rPr>
              <a:t>Nb-Ti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109766"/>
            <a:ext cx="6996429" cy="1010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0169" y="231089"/>
            <a:ext cx="6423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Applications </a:t>
            </a:r>
            <a:r>
              <a:rPr sz="3600" dirty="0"/>
              <a:t>of</a:t>
            </a:r>
            <a:r>
              <a:rPr sz="3600" spc="-40" dirty="0"/>
              <a:t> </a:t>
            </a:r>
            <a:r>
              <a:rPr sz="3600" spc="-5" dirty="0"/>
              <a:t>Superconductors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0" y="978357"/>
            <a:ext cx="8907780" cy="3515995"/>
            <a:chOff x="0" y="978357"/>
            <a:chExt cx="8907780" cy="3515995"/>
          </a:xfrm>
        </p:grpSpPr>
        <p:sp>
          <p:nvSpPr>
            <p:cNvPr id="5" name="object 5"/>
            <p:cNvSpPr/>
            <p:nvPr/>
          </p:nvSpPr>
          <p:spPr>
            <a:xfrm>
              <a:off x="0" y="1207046"/>
              <a:ext cx="482942" cy="525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831" y="978357"/>
              <a:ext cx="3539998" cy="9035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552" y="1569758"/>
              <a:ext cx="8560054" cy="790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59" y="1996478"/>
              <a:ext cx="8401685" cy="7907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359" y="2423198"/>
              <a:ext cx="8487029" cy="7907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3359" y="2849918"/>
              <a:ext cx="8563229" cy="7907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359" y="3276638"/>
              <a:ext cx="8694166" cy="7907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359" y="3703358"/>
              <a:ext cx="1110805" cy="79079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2688" y="3703358"/>
              <a:ext cx="7682229" cy="79079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8739" y="989693"/>
            <a:ext cx="8504555" cy="326009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65"/>
              </a:spcBef>
              <a:buClr>
                <a:srgbClr val="9966FF"/>
              </a:buClr>
              <a:buSzPct val="59375"/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FF3399"/>
                </a:solidFill>
                <a:latin typeface="Times New Roman"/>
                <a:cs typeface="Times New Roman"/>
              </a:rPr>
              <a:t>Mag Lev</a:t>
            </a:r>
            <a:r>
              <a:rPr sz="3200" spc="3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3399"/>
                </a:solidFill>
                <a:latin typeface="Times New Roman"/>
                <a:cs typeface="Times New Roman"/>
              </a:rPr>
              <a:t>Vehicles</a:t>
            </a:r>
            <a:endParaRPr sz="3200">
              <a:latin typeface="Times New Roman"/>
              <a:cs typeface="Times New Roman"/>
            </a:endParaRPr>
          </a:p>
          <a:p>
            <a:pPr marL="356870" marR="5080" indent="12065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The fundamental property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expulsion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magnetic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flux  from </a:t>
            </a: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a superconductor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and the </a:t>
            </a: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consequent levitation of  superconducting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bodies above </a:t>
            </a: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magnetic </a:t>
            </a:r>
            <a:r>
              <a:rPr sz="2800" spc="-5" dirty="0">
                <a:solidFill>
                  <a:srgbClr val="E4E400"/>
                </a:solidFill>
                <a:latin typeface="Times New Roman"/>
                <a:cs typeface="Times New Roman"/>
              </a:rPr>
              <a:t>materials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is the  principle behind </a:t>
            </a:r>
            <a:r>
              <a:rPr sz="2800" spc="-5" dirty="0">
                <a:solidFill>
                  <a:srgbClr val="E4E400"/>
                </a:solidFill>
                <a:latin typeface="Times New Roman"/>
                <a:cs typeface="Times New Roman"/>
              </a:rPr>
              <a:t>magnetic </a:t>
            </a: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levitating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trains. </a:t>
            </a: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This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reduces  the friction. A high speed </a:t>
            </a: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levitating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train </a:t>
            </a: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reaching</a:t>
            </a:r>
            <a:r>
              <a:rPr sz="2800" spc="-500" dirty="0">
                <a:solidFill>
                  <a:srgbClr val="E4E4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speeds  </a:t>
            </a:r>
            <a:r>
              <a:rPr sz="2800" spc="10" dirty="0">
                <a:solidFill>
                  <a:srgbClr val="E4E400"/>
                </a:solidFill>
                <a:latin typeface="Times New Roman"/>
                <a:cs typeface="Times New Roman"/>
              </a:rPr>
              <a:t>upto 550 </a:t>
            </a: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km/hr </a:t>
            </a:r>
            <a:r>
              <a:rPr sz="2800" spc="10" dirty="0">
                <a:solidFill>
                  <a:srgbClr val="E4E400"/>
                </a:solidFill>
                <a:latin typeface="Times New Roman"/>
                <a:cs typeface="Times New Roman"/>
              </a:rPr>
              <a:t>on </a:t>
            </a:r>
            <a:r>
              <a:rPr sz="2800" dirty="0">
                <a:solidFill>
                  <a:srgbClr val="E4E400"/>
                </a:solidFill>
                <a:latin typeface="Times New Roman"/>
                <a:cs typeface="Times New Roman"/>
              </a:rPr>
              <a:t>an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average has been tested in</a:t>
            </a:r>
            <a:r>
              <a:rPr sz="2800" spc="-425" dirty="0">
                <a:solidFill>
                  <a:srgbClr val="E4E4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E4E400"/>
                </a:solidFill>
                <a:latin typeface="Times New Roman"/>
                <a:cs typeface="Times New Roman"/>
              </a:rPr>
              <a:t>Japan.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28800" y="4572000"/>
            <a:ext cx="5257800" cy="1905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6357"/>
            <a:ext cx="8898890" cy="6170930"/>
            <a:chOff x="0" y="216357"/>
            <a:chExt cx="8898890" cy="6170930"/>
          </a:xfrm>
        </p:grpSpPr>
        <p:sp>
          <p:nvSpPr>
            <p:cNvPr id="3" name="object 3"/>
            <p:cNvSpPr/>
            <p:nvPr/>
          </p:nvSpPr>
          <p:spPr>
            <a:xfrm>
              <a:off x="0" y="445046"/>
              <a:ext cx="482942" cy="525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9831" y="216357"/>
              <a:ext cx="6746621" cy="903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" y="704037"/>
              <a:ext cx="4045966" cy="9035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0791" y="1289253"/>
              <a:ext cx="8657590" cy="9035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103158"/>
              <a:ext cx="482942" cy="525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831" y="1874469"/>
              <a:ext cx="7234174" cy="9035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831" y="2362149"/>
              <a:ext cx="8669782" cy="9035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831" y="2849829"/>
              <a:ext cx="4545965" cy="9035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3663733"/>
              <a:ext cx="482942" cy="525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831" y="3435045"/>
              <a:ext cx="7222108" cy="9035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831" y="3922725"/>
              <a:ext cx="8520430" cy="9035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9831" y="4410405"/>
              <a:ext cx="4140454" cy="9035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224272"/>
              <a:ext cx="482942" cy="525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831" y="4995672"/>
              <a:ext cx="8532622" cy="9035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831" y="5483351"/>
              <a:ext cx="7505446" cy="9035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739" y="325577"/>
            <a:ext cx="8445500" cy="5781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1976755" indent="-344805">
              <a:lnSpc>
                <a:spcPct val="100000"/>
              </a:lnSpc>
              <a:spcBef>
                <a:spcPts val="95"/>
              </a:spcBef>
              <a:buClr>
                <a:srgbClr val="9966FF"/>
              </a:buClr>
              <a:buSzPct val="59375"/>
              <a:buFont typeface="Wingdings"/>
              <a:buChar char=""/>
              <a:tabLst>
                <a:tab pos="356870" algn="l"/>
                <a:tab pos="357505" algn="l"/>
                <a:tab pos="4947920" algn="l"/>
              </a:tabLst>
            </a:pP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SQU</a:t>
            </a:r>
            <a:r>
              <a:rPr sz="3200" spc="-20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Ds</a:t>
            </a:r>
            <a:r>
              <a:rPr sz="320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(Su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co</a:t>
            </a:r>
            <a:r>
              <a:rPr sz="3200" spc="1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du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cting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Qua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m  Interference</a:t>
            </a:r>
            <a:r>
              <a:rPr sz="32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Devices)</a:t>
            </a:r>
            <a:endParaRPr sz="3200">
              <a:latin typeface="Times New Roman"/>
              <a:cs typeface="Times New Roman"/>
            </a:endParaRPr>
          </a:p>
          <a:p>
            <a:pPr marL="41783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SQUIDs are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used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to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measure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magnetic</a:t>
            </a:r>
            <a:r>
              <a:rPr sz="3200" spc="2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fields.</a:t>
            </a:r>
            <a:endParaRPr sz="3200">
              <a:latin typeface="Times New Roman"/>
              <a:cs typeface="Times New Roman"/>
            </a:endParaRPr>
          </a:p>
          <a:p>
            <a:pPr marL="356870" marR="53975" indent="-344805">
              <a:lnSpc>
                <a:spcPct val="100000"/>
              </a:lnSpc>
              <a:spcBef>
                <a:spcPts val="770"/>
              </a:spcBef>
              <a:buClr>
                <a:srgbClr val="9966FF"/>
              </a:buClr>
              <a:buSzPct val="59375"/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Very fast and accurate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computers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can be  constructed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using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superconductors and the power 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consumption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is very</a:t>
            </a:r>
            <a:r>
              <a:rPr sz="32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low</a:t>
            </a:r>
            <a:endParaRPr sz="3200">
              <a:latin typeface="Times New Roman"/>
              <a:cs typeface="Times New Roman"/>
            </a:endParaRPr>
          </a:p>
          <a:p>
            <a:pPr marL="356870" marR="203835" indent="-344805">
              <a:lnSpc>
                <a:spcPct val="100000"/>
              </a:lnSpc>
              <a:spcBef>
                <a:spcPts val="775"/>
              </a:spcBef>
              <a:buClr>
                <a:srgbClr val="9966FF"/>
              </a:buClr>
              <a:buSzPct val="59375"/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Superconductors can be used to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transmit 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electrical power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over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long distances without any  power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or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voltage</a:t>
            </a:r>
            <a:r>
              <a:rPr sz="32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drop</a:t>
            </a:r>
            <a:endParaRPr sz="3200">
              <a:latin typeface="Times New Roman"/>
              <a:cs typeface="Times New Roman"/>
            </a:endParaRPr>
          </a:p>
          <a:p>
            <a:pPr marL="356870" marR="192405" indent="-344805">
              <a:lnSpc>
                <a:spcPct val="100000"/>
              </a:lnSpc>
              <a:spcBef>
                <a:spcPts val="770"/>
              </a:spcBef>
              <a:buClr>
                <a:srgbClr val="9966FF"/>
              </a:buClr>
              <a:buSzPct val="59375"/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Superconductors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are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used in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MRI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to detect brain 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tumors,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defective cells,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damaged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cells</a:t>
            </a:r>
            <a:r>
              <a:rPr sz="3200" spc="20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3052013"/>
            <a:ext cx="6934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solidFill>
                  <a:srgbClr val="FFFFFF"/>
                </a:solidFill>
                <a:latin typeface="Comic Sans MS"/>
                <a:cs typeface="Comic Sans MS"/>
              </a:rPr>
              <a:t>Thank</a:t>
            </a:r>
            <a:r>
              <a:rPr sz="4800" b="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800" b="0" dirty="0">
                <a:solidFill>
                  <a:srgbClr val="FFFFFF"/>
                </a:solidFill>
                <a:latin typeface="Comic Sans MS"/>
                <a:cs typeface="Comic Sans MS"/>
              </a:rPr>
              <a:t>you</a:t>
            </a:r>
            <a:endParaRPr sz="4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4647" y="173736"/>
            <a:ext cx="6429629" cy="150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6889" y="342722"/>
            <a:ext cx="55740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Comic Sans MS"/>
                <a:cs typeface="Comic Sans MS"/>
              </a:rPr>
              <a:t>Topics</a:t>
            </a:r>
            <a:r>
              <a:rPr sz="5400" spc="-65" dirty="0">
                <a:latin typeface="Comic Sans MS"/>
                <a:cs typeface="Comic Sans MS"/>
              </a:rPr>
              <a:t> </a:t>
            </a:r>
            <a:r>
              <a:rPr sz="5400" dirty="0">
                <a:latin typeface="Comic Sans MS"/>
                <a:cs typeface="Comic Sans MS"/>
              </a:rPr>
              <a:t>include……</a:t>
            </a:r>
            <a:endParaRPr sz="54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6136" y="1517954"/>
            <a:ext cx="8331834" cy="4408805"/>
            <a:chOff x="326136" y="1517954"/>
            <a:chExt cx="8331834" cy="4408805"/>
          </a:xfrm>
        </p:grpSpPr>
        <p:sp>
          <p:nvSpPr>
            <p:cNvPr id="5" name="object 5"/>
            <p:cNvSpPr/>
            <p:nvPr/>
          </p:nvSpPr>
          <p:spPr>
            <a:xfrm>
              <a:off x="326136" y="1737398"/>
              <a:ext cx="510336" cy="516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3879" y="1517954"/>
              <a:ext cx="8093709" cy="8974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136" y="2322614"/>
              <a:ext cx="510336" cy="516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3879" y="2103170"/>
              <a:ext cx="6185789" cy="8974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136" y="2907830"/>
              <a:ext cx="510336" cy="516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3879" y="2688386"/>
              <a:ext cx="3722878" cy="8974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136" y="3493046"/>
              <a:ext cx="510336" cy="516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879" y="3273602"/>
              <a:ext cx="5274310" cy="8974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6136" y="4078262"/>
              <a:ext cx="510336" cy="516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3879" y="3858818"/>
              <a:ext cx="2521966" cy="8974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9191" y="3858818"/>
              <a:ext cx="1821053" cy="8974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6136" y="4663478"/>
              <a:ext cx="510336" cy="516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3879" y="4444034"/>
              <a:ext cx="6874509" cy="89745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6136" y="5248656"/>
              <a:ext cx="510336" cy="516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3879" y="5029200"/>
              <a:ext cx="6633718" cy="8974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0044" y="1516745"/>
            <a:ext cx="7934325" cy="41243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69"/>
              </a:spcBef>
              <a:buClr>
                <a:srgbClr val="9966FF"/>
              </a:buClr>
              <a:buSzPct val="59375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Superconductivity and</a:t>
            </a:r>
            <a:r>
              <a:rPr sz="3200" spc="9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spc="-10" dirty="0">
                <a:solidFill>
                  <a:srgbClr val="FFFF00"/>
                </a:solidFill>
                <a:latin typeface="Comic Sans MS"/>
                <a:cs typeface="Comic Sans MS"/>
              </a:rPr>
              <a:t>Superconductors</a:t>
            </a:r>
            <a:endParaRPr sz="3200">
              <a:latin typeface="Comic Sans MS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lr>
                <a:srgbClr val="9966FF"/>
              </a:buClr>
              <a:buSzPct val="59375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Discovery of</a:t>
            </a:r>
            <a:r>
              <a:rPr sz="3200" spc="6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superconductors</a:t>
            </a:r>
            <a:endParaRPr sz="3200">
              <a:latin typeface="Comic Sans MS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lr>
                <a:srgbClr val="9966FF"/>
              </a:buClr>
              <a:buSzPct val="59375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FFFF00"/>
                </a:solidFill>
                <a:latin typeface="Comic Sans MS"/>
                <a:cs typeface="Comic Sans MS"/>
              </a:rPr>
              <a:t>Zero</a:t>
            </a:r>
            <a:r>
              <a:rPr sz="3200" spc="1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Resistance</a:t>
            </a:r>
            <a:endParaRPr sz="3200">
              <a:latin typeface="Comic Sans MS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lr>
                <a:srgbClr val="9966FF"/>
              </a:buClr>
              <a:buSzPct val="59375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Effect of Magnetic</a:t>
            </a:r>
            <a:r>
              <a:rPr sz="3200" spc="6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Field</a:t>
            </a:r>
            <a:endParaRPr sz="3200">
              <a:latin typeface="Comic Sans MS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775"/>
              </a:spcBef>
              <a:buClr>
                <a:srgbClr val="9966FF"/>
              </a:buClr>
              <a:buSzPct val="59375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Meissner’s</a:t>
            </a:r>
            <a:r>
              <a:rPr sz="3200" spc="3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Effect</a:t>
            </a:r>
            <a:endParaRPr sz="3200">
              <a:latin typeface="Comic Sans MS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lr>
                <a:srgbClr val="9966FF"/>
              </a:buClr>
              <a:buSzPct val="59375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FFFF00"/>
                </a:solidFill>
                <a:latin typeface="Comic Sans MS"/>
                <a:cs typeface="Comic Sans MS"/>
              </a:rPr>
              <a:t>Classification </a:t>
            </a: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of</a:t>
            </a:r>
            <a:r>
              <a:rPr sz="3200" spc="11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superconductors</a:t>
            </a:r>
            <a:endParaRPr sz="3200">
              <a:latin typeface="Comic Sans MS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lr>
                <a:srgbClr val="9966FF"/>
              </a:buClr>
              <a:buSzPct val="59375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FFFF00"/>
                </a:solidFill>
                <a:latin typeface="Comic Sans MS"/>
                <a:cs typeface="Comic Sans MS"/>
              </a:rPr>
              <a:t>Applications </a:t>
            </a: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of</a:t>
            </a:r>
            <a:r>
              <a:rPr sz="3200" spc="11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superconductors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968"/>
            <a:ext cx="8767318" cy="134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494" y="277825"/>
            <a:ext cx="80435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omic Sans MS"/>
                <a:cs typeface="Comic Sans MS"/>
              </a:rPr>
              <a:t>What </a:t>
            </a:r>
            <a:r>
              <a:rPr sz="4800" spc="-5" dirty="0">
                <a:latin typeface="Comic Sans MS"/>
                <a:cs typeface="Comic Sans MS"/>
              </a:rPr>
              <a:t>is</a:t>
            </a:r>
            <a:r>
              <a:rPr sz="4800" dirty="0">
                <a:latin typeface="Comic Sans MS"/>
                <a:cs typeface="Comic Sans MS"/>
              </a:rPr>
              <a:t> </a:t>
            </a:r>
            <a:r>
              <a:rPr sz="4800" spc="-10" dirty="0">
                <a:latin typeface="Comic Sans MS"/>
                <a:cs typeface="Comic Sans MS"/>
              </a:rPr>
              <a:t>superconductivity?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767916"/>
            <a:ext cx="8858250" cy="441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FFFF58"/>
                </a:solidFill>
                <a:latin typeface="Comic Sans MS"/>
                <a:cs typeface="Comic Sans MS"/>
              </a:rPr>
              <a:t>“Superconductivity is a phenomenon of </a:t>
            </a:r>
            <a:r>
              <a:rPr sz="3200" spc="-10" dirty="0">
                <a:solidFill>
                  <a:srgbClr val="FFFF58"/>
                </a:solidFill>
                <a:latin typeface="Comic Sans MS"/>
                <a:cs typeface="Comic Sans MS"/>
              </a:rPr>
              <a:t>exactly  </a:t>
            </a:r>
            <a:r>
              <a:rPr sz="3200" spc="-5" dirty="0">
                <a:solidFill>
                  <a:srgbClr val="FFFF58"/>
                </a:solidFill>
                <a:latin typeface="Comic Sans MS"/>
                <a:cs typeface="Comic Sans MS"/>
              </a:rPr>
              <a:t>zero </a:t>
            </a:r>
            <a:r>
              <a:rPr sz="3200" spc="-10" dirty="0">
                <a:solidFill>
                  <a:srgbClr val="FFFF58"/>
                </a:solidFill>
                <a:latin typeface="Comic Sans MS"/>
                <a:cs typeface="Comic Sans MS"/>
              </a:rPr>
              <a:t>electrical </a:t>
            </a:r>
            <a:r>
              <a:rPr sz="3200" spc="-5" dirty="0">
                <a:solidFill>
                  <a:srgbClr val="FFFF58"/>
                </a:solidFill>
                <a:latin typeface="Comic Sans MS"/>
                <a:cs typeface="Comic Sans MS"/>
              </a:rPr>
              <a:t>resistance and </a:t>
            </a:r>
            <a:r>
              <a:rPr sz="3200" spc="-10" dirty="0">
                <a:solidFill>
                  <a:srgbClr val="FFFF58"/>
                </a:solidFill>
                <a:latin typeface="Comic Sans MS"/>
                <a:cs typeface="Comic Sans MS"/>
              </a:rPr>
              <a:t>exclusion </a:t>
            </a:r>
            <a:r>
              <a:rPr sz="3200" spc="-5" dirty="0">
                <a:solidFill>
                  <a:srgbClr val="FFFF58"/>
                </a:solidFill>
                <a:latin typeface="Comic Sans MS"/>
                <a:cs typeface="Comic Sans MS"/>
              </a:rPr>
              <a:t>of </a:t>
            </a:r>
            <a:r>
              <a:rPr sz="3200" spc="-10" dirty="0">
                <a:solidFill>
                  <a:srgbClr val="FFFF58"/>
                </a:solidFill>
                <a:latin typeface="Comic Sans MS"/>
                <a:cs typeface="Comic Sans MS"/>
              </a:rPr>
              <a:t>the  </a:t>
            </a:r>
            <a:r>
              <a:rPr sz="3200" spc="-5" dirty="0">
                <a:solidFill>
                  <a:srgbClr val="FFFF58"/>
                </a:solidFill>
                <a:latin typeface="Comic Sans MS"/>
                <a:cs typeface="Comic Sans MS"/>
              </a:rPr>
              <a:t>interior magnetic </a:t>
            </a:r>
            <a:r>
              <a:rPr sz="3200" spc="-10" dirty="0">
                <a:solidFill>
                  <a:srgbClr val="FFFF58"/>
                </a:solidFill>
                <a:latin typeface="Comic Sans MS"/>
                <a:cs typeface="Comic Sans MS"/>
              </a:rPr>
              <a:t>fields occurring in </a:t>
            </a:r>
            <a:r>
              <a:rPr sz="3200" spc="-5" dirty="0">
                <a:solidFill>
                  <a:srgbClr val="FFFF58"/>
                </a:solidFill>
                <a:latin typeface="Comic Sans MS"/>
                <a:cs typeface="Comic Sans MS"/>
              </a:rPr>
              <a:t>certain  </a:t>
            </a:r>
            <a:r>
              <a:rPr sz="3200" spc="-10" dirty="0">
                <a:solidFill>
                  <a:srgbClr val="FFFF58"/>
                </a:solidFill>
                <a:latin typeface="Comic Sans MS"/>
                <a:cs typeface="Comic Sans MS"/>
              </a:rPr>
              <a:t>materials when cooled below </a:t>
            </a:r>
            <a:r>
              <a:rPr sz="3200" spc="-5" dirty="0">
                <a:solidFill>
                  <a:srgbClr val="FFFF58"/>
                </a:solidFill>
                <a:latin typeface="Comic Sans MS"/>
                <a:cs typeface="Comic Sans MS"/>
              </a:rPr>
              <a:t>a </a:t>
            </a:r>
            <a:r>
              <a:rPr sz="3200" spc="-10" dirty="0">
                <a:solidFill>
                  <a:srgbClr val="FFFF58"/>
                </a:solidFill>
                <a:latin typeface="Comic Sans MS"/>
                <a:cs typeface="Comic Sans MS"/>
              </a:rPr>
              <a:t>characteristic  critical</a:t>
            </a:r>
            <a:r>
              <a:rPr sz="3200" spc="50" dirty="0">
                <a:solidFill>
                  <a:srgbClr val="FFFF58"/>
                </a:solidFill>
                <a:latin typeface="Comic Sans MS"/>
                <a:cs typeface="Comic Sans MS"/>
              </a:rPr>
              <a:t> </a:t>
            </a:r>
            <a:r>
              <a:rPr sz="3200" spc="-10" dirty="0">
                <a:solidFill>
                  <a:srgbClr val="FFFF58"/>
                </a:solidFill>
                <a:latin typeface="Comic Sans MS"/>
                <a:cs typeface="Comic Sans MS"/>
              </a:rPr>
              <a:t>temperature”</a:t>
            </a:r>
            <a:endParaRPr sz="3200">
              <a:latin typeface="Comic Sans MS"/>
              <a:cs typeface="Comic Sans MS"/>
            </a:endParaRPr>
          </a:p>
          <a:p>
            <a:pPr marL="12700" marR="587375">
              <a:lnSpc>
                <a:spcPct val="100000"/>
              </a:lnSpc>
              <a:spcBef>
                <a:spcPts val="3850"/>
              </a:spcBef>
            </a:pPr>
            <a:r>
              <a:rPr sz="3200" spc="-10" dirty="0">
                <a:solidFill>
                  <a:srgbClr val="FFFF58"/>
                </a:solidFill>
                <a:latin typeface="Comic Sans MS"/>
                <a:cs typeface="Comic Sans MS"/>
              </a:rPr>
              <a:t>“Materials which loose electrical resistance  when cooled to </a:t>
            </a:r>
            <a:r>
              <a:rPr sz="3200" spc="-5" dirty="0">
                <a:solidFill>
                  <a:srgbClr val="FFFF58"/>
                </a:solidFill>
                <a:latin typeface="Comic Sans MS"/>
                <a:cs typeface="Comic Sans MS"/>
              </a:rPr>
              <a:t>very </a:t>
            </a:r>
            <a:r>
              <a:rPr sz="3200" spc="-10" dirty="0">
                <a:solidFill>
                  <a:srgbClr val="FFFF58"/>
                </a:solidFill>
                <a:latin typeface="Comic Sans MS"/>
                <a:cs typeface="Comic Sans MS"/>
              </a:rPr>
              <a:t>low temperatures </a:t>
            </a:r>
            <a:r>
              <a:rPr sz="3200" spc="-5" dirty="0">
                <a:solidFill>
                  <a:srgbClr val="FFFF58"/>
                </a:solidFill>
                <a:latin typeface="Comic Sans MS"/>
                <a:cs typeface="Comic Sans MS"/>
              </a:rPr>
              <a:t>are  </a:t>
            </a:r>
            <a:r>
              <a:rPr sz="3200" spc="-10" dirty="0">
                <a:solidFill>
                  <a:srgbClr val="FFFF58"/>
                </a:solidFill>
                <a:latin typeface="Comic Sans MS"/>
                <a:cs typeface="Comic Sans MS"/>
              </a:rPr>
              <a:t>called </a:t>
            </a:r>
            <a:r>
              <a:rPr sz="3200" spc="-5" dirty="0">
                <a:solidFill>
                  <a:srgbClr val="FFFF58"/>
                </a:solidFill>
                <a:latin typeface="Comic Sans MS"/>
                <a:cs typeface="Comic Sans MS"/>
              </a:rPr>
              <a:t>as</a:t>
            </a:r>
            <a:r>
              <a:rPr sz="3200" spc="45" dirty="0">
                <a:solidFill>
                  <a:srgbClr val="FFFF58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58"/>
                </a:solidFill>
                <a:latin typeface="Comic Sans MS"/>
                <a:cs typeface="Comic Sans MS"/>
              </a:rPr>
              <a:t>superconductors”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9" y="0"/>
            <a:ext cx="7468997" cy="1007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5118" y="107645"/>
            <a:ext cx="69030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mic Sans MS"/>
                <a:cs typeface="Comic Sans MS"/>
              </a:rPr>
              <a:t>Discovery of</a:t>
            </a:r>
            <a:r>
              <a:rPr sz="3600" spc="-25" dirty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Superconductivity</a:t>
            </a:r>
            <a:endParaRPr sz="36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535" y="694893"/>
            <a:ext cx="8902065" cy="3275329"/>
            <a:chOff x="97535" y="694893"/>
            <a:chExt cx="8902065" cy="3275329"/>
          </a:xfrm>
        </p:grpSpPr>
        <p:sp>
          <p:nvSpPr>
            <p:cNvPr id="5" name="object 5"/>
            <p:cNvSpPr/>
            <p:nvPr/>
          </p:nvSpPr>
          <p:spPr>
            <a:xfrm>
              <a:off x="664463" y="694893"/>
              <a:ext cx="3494278" cy="796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31920" y="694893"/>
              <a:ext cx="1077290" cy="796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2312" y="694893"/>
              <a:ext cx="2275078" cy="7968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30567" y="694893"/>
              <a:ext cx="873048" cy="7968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76743" y="694893"/>
              <a:ext cx="1433829" cy="7968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33816" y="694893"/>
              <a:ext cx="565226" cy="7968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535" y="853478"/>
              <a:ext cx="516470" cy="5256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760" y="1088174"/>
              <a:ext cx="2570734" cy="79079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34056" y="1088174"/>
              <a:ext cx="1491742" cy="79079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23359" y="1088174"/>
              <a:ext cx="757237" cy="7907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8095" y="1088174"/>
              <a:ext cx="1171778" cy="7907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47359" y="1088174"/>
              <a:ext cx="1107770" cy="7907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49568" y="1088174"/>
              <a:ext cx="1714245" cy="7907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61376" y="1088174"/>
              <a:ext cx="1034605" cy="79079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5760" y="1472222"/>
              <a:ext cx="2198878" cy="7907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3263" y="1472222"/>
              <a:ext cx="839546" cy="79079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61359" y="1472222"/>
              <a:ext cx="1241869" cy="79079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31791" y="1472222"/>
              <a:ext cx="1836165" cy="79079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6583" y="1472222"/>
              <a:ext cx="821258" cy="79079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46392" y="1472222"/>
              <a:ext cx="2049652" cy="7907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5760" y="1856270"/>
              <a:ext cx="2744597" cy="79079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43200" y="1856270"/>
              <a:ext cx="1305940" cy="79079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81983" y="1856270"/>
              <a:ext cx="1351534" cy="7907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63439" y="1856270"/>
              <a:ext cx="1534540" cy="79079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27776" y="1856270"/>
              <a:ext cx="827316" cy="79079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88024" y="1856270"/>
              <a:ext cx="2378710" cy="79079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96071" y="1856270"/>
              <a:ext cx="559104" cy="79079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823" y="2517711"/>
              <a:ext cx="452437" cy="46158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5760" y="2325662"/>
              <a:ext cx="900493" cy="79079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0119" y="2325662"/>
              <a:ext cx="1040714" cy="79079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4688" y="2325662"/>
              <a:ext cx="2564765" cy="79079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53256" y="2325662"/>
              <a:ext cx="839558" cy="79079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86656" y="2325662"/>
              <a:ext cx="687158" cy="79079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03064" y="2325662"/>
              <a:ext cx="559104" cy="79079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91456" y="2325662"/>
              <a:ext cx="687158" cy="7907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72456" y="2325662"/>
              <a:ext cx="687158" cy="79079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53456" y="2325662"/>
              <a:ext cx="873048" cy="79079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20383" y="2325662"/>
              <a:ext cx="1988565" cy="79079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802879" y="2325662"/>
              <a:ext cx="1193114" cy="79079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5760" y="2709710"/>
              <a:ext cx="1040714" cy="79079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39368" y="2709710"/>
              <a:ext cx="2198878" cy="7907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74263" y="2709710"/>
              <a:ext cx="1863598" cy="79079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70832" y="2709710"/>
              <a:ext cx="2244598" cy="79079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5823" y="3371151"/>
              <a:ext cx="452437" cy="46158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5760" y="3179102"/>
              <a:ext cx="1046784" cy="79079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34439" y="3179102"/>
              <a:ext cx="1119949" cy="79079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76271" y="3179102"/>
              <a:ext cx="2043429" cy="7907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41647" y="3179102"/>
              <a:ext cx="873048" cy="79079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36591" y="3179102"/>
              <a:ext cx="1071181" cy="79079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29656" y="3179102"/>
              <a:ext cx="1863598" cy="79079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15200" y="3179102"/>
              <a:ext cx="1680845" cy="79079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31140" y="783462"/>
            <a:ext cx="8536305" cy="29356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6870" marR="5080" indent="-344805" algn="just">
              <a:lnSpc>
                <a:spcPct val="90500"/>
              </a:lnSpc>
              <a:spcBef>
                <a:spcPts val="425"/>
              </a:spcBef>
              <a:buClr>
                <a:srgbClr val="9966FF"/>
              </a:buClr>
              <a:buSzPct val="67857"/>
              <a:buFont typeface="Wingdings"/>
              <a:buChar char=""/>
              <a:tabLst>
                <a:tab pos="659765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Superconductivity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was discovered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by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Heike.  Kammerlingh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Onnes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in 1911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who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studied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the  resistance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of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solid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mercury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at cryogenic 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temperatures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using liquid helium as</a:t>
            </a:r>
            <a:r>
              <a:rPr sz="2800" spc="-8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refrigerant.</a:t>
            </a:r>
            <a:endParaRPr sz="2800">
              <a:latin typeface="Comic Sans MS"/>
              <a:cs typeface="Comic Sans MS"/>
            </a:endParaRPr>
          </a:p>
          <a:p>
            <a:pPr marL="356870" marR="6350" indent="-344805" algn="just">
              <a:lnSpc>
                <a:spcPts val="3030"/>
              </a:lnSpc>
              <a:spcBef>
                <a:spcPts val="715"/>
              </a:spcBef>
              <a:buClr>
                <a:srgbClr val="9966FF"/>
              </a:buClr>
              <a:buSzPct val="58928"/>
              <a:buFont typeface="Wingdings"/>
              <a:buChar char=""/>
              <a:tabLst>
                <a:tab pos="357505" algn="l"/>
              </a:tabLst>
            </a:pP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At the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temperature </a:t>
            </a:r>
            <a:r>
              <a:rPr sz="2800" spc="10" dirty="0">
                <a:solidFill>
                  <a:srgbClr val="FFFF00"/>
                </a:solidFill>
                <a:latin typeface="Comic Sans MS"/>
                <a:cs typeface="Comic Sans MS"/>
              </a:rPr>
              <a:t>of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4.2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K he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observed that  the resistance abruptly</a:t>
            </a:r>
            <a:r>
              <a:rPr sz="2800" spc="-5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disappears</a:t>
            </a:r>
            <a:endParaRPr sz="2800">
              <a:latin typeface="Comic Sans MS"/>
              <a:cs typeface="Comic Sans MS"/>
            </a:endParaRPr>
          </a:p>
          <a:p>
            <a:pPr marL="356870" indent="-344805" algn="just">
              <a:lnSpc>
                <a:spcPct val="100000"/>
              </a:lnSpc>
              <a:spcBef>
                <a:spcPts val="285"/>
              </a:spcBef>
              <a:buClr>
                <a:srgbClr val="9966FF"/>
              </a:buClr>
              <a:buSzPct val="58928"/>
              <a:buFont typeface="Wingdings"/>
              <a:buChar char=""/>
              <a:tabLst>
                <a:tab pos="357505" algn="l"/>
              </a:tabLst>
            </a:pP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For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this </a:t>
            </a:r>
            <a:r>
              <a:rPr sz="2800" spc="-10" dirty="0">
                <a:solidFill>
                  <a:srgbClr val="FFFF00"/>
                </a:solidFill>
                <a:latin typeface="Comic Sans MS"/>
                <a:cs typeface="Comic Sans MS"/>
              </a:rPr>
              <a:t>discovery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he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was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awarded</a:t>
            </a:r>
            <a:r>
              <a:rPr sz="2800" spc="48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NOBLE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65759" y="3563149"/>
            <a:ext cx="2796540" cy="791210"/>
            <a:chOff x="365759" y="3563149"/>
            <a:chExt cx="2796540" cy="791210"/>
          </a:xfrm>
        </p:grpSpPr>
        <p:sp>
          <p:nvSpPr>
            <p:cNvPr id="58" name="object 58"/>
            <p:cNvSpPr/>
            <p:nvPr/>
          </p:nvSpPr>
          <p:spPr>
            <a:xfrm>
              <a:off x="365759" y="3563149"/>
              <a:ext cx="1546733" cy="79079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42287" y="3563149"/>
              <a:ext cx="757237" cy="7907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935479" y="3563149"/>
              <a:ext cx="1226616" cy="79079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75868" y="3649421"/>
            <a:ext cx="23533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0000"/>
                </a:solidFill>
                <a:latin typeface="Comic Sans MS"/>
                <a:cs typeface="Comic Sans MS"/>
              </a:rPr>
              <a:t>PRIZE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in</a:t>
            </a:r>
            <a:r>
              <a:rPr sz="2800" spc="-13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1913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838200" y="3887723"/>
            <a:ext cx="7393305" cy="2665730"/>
            <a:chOff x="838200" y="3887723"/>
            <a:chExt cx="7393305" cy="2665730"/>
          </a:xfrm>
        </p:grpSpPr>
        <p:sp>
          <p:nvSpPr>
            <p:cNvPr id="63" name="object 63"/>
            <p:cNvSpPr/>
            <p:nvPr/>
          </p:nvSpPr>
          <p:spPr>
            <a:xfrm>
              <a:off x="838200" y="4190999"/>
              <a:ext cx="2286000" cy="2362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33872" y="3887723"/>
              <a:ext cx="2397760" cy="2186940"/>
            </a:xfrm>
            <a:custGeom>
              <a:avLst/>
              <a:gdLst/>
              <a:ahLst/>
              <a:cxnLst/>
              <a:rect l="l" t="t" r="r" b="b"/>
              <a:pathLst>
                <a:path w="2397759" h="2186940">
                  <a:moveTo>
                    <a:pt x="2397252" y="2148840"/>
                  </a:moveTo>
                  <a:lnTo>
                    <a:pt x="2384552" y="2142490"/>
                  </a:lnTo>
                  <a:lnTo>
                    <a:pt x="2321052" y="2110740"/>
                  </a:lnTo>
                  <a:lnTo>
                    <a:pt x="2342210" y="2142490"/>
                  </a:lnTo>
                  <a:lnTo>
                    <a:pt x="44450" y="2142490"/>
                  </a:lnTo>
                  <a:lnTo>
                    <a:pt x="44450" y="55041"/>
                  </a:lnTo>
                  <a:lnTo>
                    <a:pt x="76200" y="76200"/>
                  </a:lnTo>
                  <a:lnTo>
                    <a:pt x="63500" y="508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55041"/>
                  </a:lnTo>
                  <a:lnTo>
                    <a:pt x="31750" y="2148840"/>
                  </a:lnTo>
                  <a:lnTo>
                    <a:pt x="38100" y="2148840"/>
                  </a:lnTo>
                  <a:lnTo>
                    <a:pt x="38100" y="2155190"/>
                  </a:lnTo>
                  <a:lnTo>
                    <a:pt x="2342210" y="2155190"/>
                  </a:lnTo>
                  <a:lnTo>
                    <a:pt x="2321052" y="2186940"/>
                  </a:lnTo>
                  <a:lnTo>
                    <a:pt x="2384552" y="2155190"/>
                  </a:lnTo>
                  <a:lnTo>
                    <a:pt x="2397252" y="2148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29044" y="4277867"/>
              <a:ext cx="1082040" cy="1758950"/>
            </a:xfrm>
            <a:custGeom>
              <a:avLst/>
              <a:gdLst/>
              <a:ahLst/>
              <a:cxnLst/>
              <a:rect l="l" t="t" r="r" b="b"/>
              <a:pathLst>
                <a:path w="1082040" h="1758950">
                  <a:moveTo>
                    <a:pt x="0" y="585215"/>
                  </a:moveTo>
                  <a:lnTo>
                    <a:pt x="0" y="1758695"/>
                  </a:lnTo>
                </a:path>
                <a:path w="1082040" h="1758950">
                  <a:moveTo>
                    <a:pt x="0" y="585215"/>
                  </a:moveTo>
                  <a:lnTo>
                    <a:pt x="54670" y="583361"/>
                  </a:lnTo>
                  <a:lnTo>
                    <a:pt x="109177" y="581377"/>
                  </a:lnTo>
                  <a:lnTo>
                    <a:pt x="163357" y="579136"/>
                  </a:lnTo>
                  <a:lnTo>
                    <a:pt x="217048" y="576510"/>
                  </a:lnTo>
                  <a:lnTo>
                    <a:pt x="270087" y="573370"/>
                  </a:lnTo>
                  <a:lnTo>
                    <a:pt x="322310" y="569586"/>
                  </a:lnTo>
                  <a:lnTo>
                    <a:pt x="373554" y="565032"/>
                  </a:lnTo>
                  <a:lnTo>
                    <a:pt x="423656" y="559577"/>
                  </a:lnTo>
                  <a:lnTo>
                    <a:pt x="472452" y="553095"/>
                  </a:lnTo>
                  <a:lnTo>
                    <a:pt x="519780" y="545455"/>
                  </a:lnTo>
                  <a:lnTo>
                    <a:pt x="565477" y="536530"/>
                  </a:lnTo>
                  <a:lnTo>
                    <a:pt x="609379" y="526190"/>
                  </a:lnTo>
                  <a:lnTo>
                    <a:pt x="651323" y="514308"/>
                  </a:lnTo>
                  <a:lnTo>
                    <a:pt x="691147" y="500755"/>
                  </a:lnTo>
                  <a:lnTo>
                    <a:pt x="728686" y="485403"/>
                  </a:lnTo>
                  <a:lnTo>
                    <a:pt x="763777" y="468121"/>
                  </a:lnTo>
                  <a:lnTo>
                    <a:pt x="806607" y="441960"/>
                  </a:lnTo>
                  <a:lnTo>
                    <a:pt x="845182" y="412447"/>
                  </a:lnTo>
                  <a:lnTo>
                    <a:pt x="879889" y="379886"/>
                  </a:lnTo>
                  <a:lnTo>
                    <a:pt x="911116" y="344583"/>
                  </a:lnTo>
                  <a:lnTo>
                    <a:pt x="939250" y="306843"/>
                  </a:lnTo>
                  <a:lnTo>
                    <a:pt x="964676" y="266969"/>
                  </a:lnTo>
                  <a:lnTo>
                    <a:pt x="987781" y="225268"/>
                  </a:lnTo>
                  <a:lnTo>
                    <a:pt x="1008953" y="182042"/>
                  </a:lnTo>
                  <a:lnTo>
                    <a:pt x="1028578" y="137598"/>
                  </a:lnTo>
                  <a:lnTo>
                    <a:pt x="1047043" y="92240"/>
                  </a:lnTo>
                  <a:lnTo>
                    <a:pt x="1064735" y="46272"/>
                  </a:lnTo>
                  <a:lnTo>
                    <a:pt x="1082039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728464" y="4598365"/>
            <a:ext cx="90741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Comic Sans MS"/>
                <a:cs typeface="Comic Sans MS"/>
              </a:rPr>
              <a:t>Resistance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28464" y="4812283"/>
            <a:ext cx="3251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Ω)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61228" y="3911853"/>
            <a:ext cx="362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Comic Sans MS"/>
                <a:cs typeface="Comic Sans MS"/>
              </a:rPr>
              <a:t>0.</a:t>
            </a:r>
            <a:r>
              <a:rPr sz="1400" spc="-10" dirty="0">
                <a:solidFill>
                  <a:srgbClr val="FFFFFF"/>
                </a:solidFill>
                <a:latin typeface="Comic Sans MS"/>
                <a:cs typeface="Comic Sans MS"/>
              </a:rPr>
              <a:t>15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261228" y="4872608"/>
            <a:ext cx="362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Comic Sans MS"/>
                <a:cs typeface="Comic Sans MS"/>
              </a:rPr>
              <a:t>0.</a:t>
            </a:r>
            <a:r>
              <a:rPr sz="1400" spc="-10" dirty="0">
                <a:solidFill>
                  <a:srgbClr val="FFFFFF"/>
                </a:solidFill>
                <a:latin typeface="Comic Sans MS"/>
                <a:cs typeface="Comic Sans MS"/>
              </a:rPr>
              <a:t>10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261228" y="5833059"/>
            <a:ext cx="2825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Comic Sans MS"/>
                <a:cs typeface="Comic Sans MS"/>
              </a:rPr>
              <a:t>0.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0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735446" y="5633415"/>
            <a:ext cx="2588260" cy="98615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R="25400" algn="ctr">
              <a:lnSpc>
                <a:spcPct val="100000"/>
              </a:lnSpc>
              <a:spcBef>
                <a:spcPts val="945"/>
              </a:spcBef>
            </a:pP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350" b="1" baseline="-21604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1350" baseline="-21604">
              <a:latin typeface="Comic Sans MS"/>
              <a:cs typeface="Comic Sans MS"/>
            </a:endParaRPr>
          </a:p>
          <a:p>
            <a:pPr marR="30480" algn="ctr">
              <a:lnSpc>
                <a:spcPct val="100000"/>
              </a:lnSpc>
              <a:spcBef>
                <a:spcPts val="840"/>
              </a:spcBef>
              <a:tabLst>
                <a:tab pos="575310" algn="l"/>
                <a:tab pos="1171575" algn="l"/>
                <a:tab pos="1692910" algn="l"/>
                <a:tab pos="2216150" algn="l"/>
              </a:tabLst>
            </a:pPr>
            <a:r>
              <a:rPr sz="1400" spc="-15" dirty="0">
                <a:solidFill>
                  <a:srgbClr val="FFFFFF"/>
                </a:solidFill>
                <a:latin typeface="Comic Sans MS"/>
                <a:cs typeface="Comic Sans MS"/>
              </a:rPr>
              <a:t>4.0	4.1	4.2	4.3	4.4</a:t>
            </a:r>
            <a:endParaRPr sz="1400">
              <a:latin typeface="Comic Sans MS"/>
              <a:cs typeface="Comic Sans MS"/>
            </a:endParaRPr>
          </a:p>
          <a:p>
            <a:pPr marL="952500">
              <a:lnSpc>
                <a:spcPct val="100000"/>
              </a:lnSpc>
              <a:spcBef>
                <a:spcPts val="840"/>
              </a:spcBef>
            </a:pPr>
            <a:r>
              <a:rPr sz="1400" spc="-15" dirty="0">
                <a:solidFill>
                  <a:srgbClr val="FFFFFF"/>
                </a:solidFill>
                <a:latin typeface="Comic Sans MS"/>
                <a:cs typeface="Comic Sans MS"/>
              </a:rPr>
              <a:t>Temperature</a:t>
            </a:r>
            <a:r>
              <a:rPr sz="140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omic Sans MS"/>
                <a:cs typeface="Comic Sans MS"/>
              </a:rPr>
              <a:t>(K)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047" y="125006"/>
            <a:ext cx="8569325" cy="6733540"/>
            <a:chOff x="384047" y="125006"/>
            <a:chExt cx="8569325" cy="6733540"/>
          </a:xfrm>
        </p:grpSpPr>
        <p:sp>
          <p:nvSpPr>
            <p:cNvPr id="3" name="object 3"/>
            <p:cNvSpPr/>
            <p:nvPr/>
          </p:nvSpPr>
          <p:spPr>
            <a:xfrm>
              <a:off x="384047" y="381050"/>
              <a:ext cx="559104" cy="5835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6552" y="125006"/>
              <a:ext cx="7316597" cy="10102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6552" y="673646"/>
              <a:ext cx="7051294" cy="10102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88058"/>
              <a:ext cx="559104" cy="5835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552" y="1332014"/>
              <a:ext cx="7773797" cy="10102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6552" y="1880654"/>
              <a:ext cx="6137021" cy="10102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047" y="2795066"/>
              <a:ext cx="559104" cy="5835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6552" y="2539022"/>
              <a:ext cx="7075678" cy="10102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6552" y="3087662"/>
              <a:ext cx="4344797" cy="10102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43983" y="3395535"/>
              <a:ext cx="568248" cy="6901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04944" y="3087662"/>
              <a:ext cx="4436109" cy="10102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6552" y="3636302"/>
              <a:ext cx="1842389" cy="10102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047" y="4550714"/>
              <a:ext cx="559104" cy="5835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6552" y="4294670"/>
              <a:ext cx="7328661" cy="10102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6552" y="4843271"/>
              <a:ext cx="2046477" cy="101024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70175" y="4843271"/>
              <a:ext cx="6783197" cy="101024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6552" y="5391912"/>
              <a:ext cx="7344029" cy="10102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6552" y="5940555"/>
              <a:ext cx="5551678" cy="9174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98144" y="246329"/>
            <a:ext cx="8079105" cy="639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1074420" indent="-344805">
              <a:lnSpc>
                <a:spcPct val="100000"/>
              </a:lnSpc>
              <a:spcBef>
                <a:spcPts val="100"/>
              </a:spcBef>
              <a:buClr>
                <a:srgbClr val="9966FF"/>
              </a:buClr>
              <a:buSzPct val="59722"/>
              <a:buFont typeface="Wingdings"/>
              <a:buChar char=""/>
              <a:tabLst>
                <a:tab pos="394970" algn="l"/>
                <a:tab pos="395605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critical temperature varies</a:t>
            </a:r>
            <a:r>
              <a:rPr sz="36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from  superconductor to</a:t>
            </a:r>
            <a:r>
              <a:rPr sz="3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superconductor.</a:t>
            </a:r>
            <a:endParaRPr sz="3600">
              <a:latin typeface="Times New Roman"/>
              <a:cs typeface="Times New Roman"/>
            </a:endParaRPr>
          </a:p>
          <a:p>
            <a:pPr marL="394970" marR="618490" indent="-344805">
              <a:lnSpc>
                <a:spcPct val="100000"/>
              </a:lnSpc>
              <a:spcBef>
                <a:spcPts val="869"/>
              </a:spcBef>
              <a:buClr>
                <a:srgbClr val="9966FF"/>
              </a:buClr>
              <a:buSzPct val="59722"/>
              <a:buFont typeface="Wingdings"/>
              <a:buChar char=""/>
              <a:tabLst>
                <a:tab pos="394970" algn="l"/>
                <a:tab pos="395605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critical temperature of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6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metals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600" spc="5" dirty="0">
                <a:solidFill>
                  <a:srgbClr val="FFFFFF"/>
                </a:solidFill>
                <a:latin typeface="Times New Roman"/>
                <a:cs typeface="Times New Roman"/>
              </a:rPr>
              <a:t>alloys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quite</a:t>
            </a:r>
            <a:r>
              <a:rPr sz="36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low.</a:t>
            </a:r>
            <a:endParaRPr sz="3600">
              <a:latin typeface="Times New Roman"/>
              <a:cs typeface="Times New Roman"/>
            </a:endParaRPr>
          </a:p>
          <a:p>
            <a:pPr marL="394970" marR="50165" indent="-344805">
              <a:lnSpc>
                <a:spcPct val="100000"/>
              </a:lnSpc>
              <a:spcBef>
                <a:spcPts val="869"/>
              </a:spcBef>
              <a:buClr>
                <a:srgbClr val="9966FF"/>
              </a:buClr>
              <a:buSzPct val="59722"/>
              <a:buFont typeface="Wingdings"/>
              <a:buChar char=""/>
              <a:tabLst>
                <a:tab pos="394970" algn="l"/>
                <a:tab pos="395605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maximum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critical temperature  recorded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for Nb</a:t>
            </a:r>
            <a:r>
              <a:rPr sz="3600" baseline="-20833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Ge which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3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about</a:t>
            </a:r>
            <a:endParaRPr sz="3600">
              <a:latin typeface="Times New Roman"/>
              <a:cs typeface="Times New Roman"/>
            </a:endParaRPr>
          </a:p>
          <a:p>
            <a:pPr marL="39497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23.2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3600">
              <a:latin typeface="Times New Roman"/>
              <a:cs typeface="Times New Roman"/>
            </a:endParaRPr>
          </a:p>
          <a:p>
            <a:pPr marL="394970" marR="43180" indent="-344805">
              <a:lnSpc>
                <a:spcPct val="100000"/>
              </a:lnSpc>
              <a:spcBef>
                <a:spcPts val="870"/>
              </a:spcBef>
              <a:buClr>
                <a:srgbClr val="9966FF"/>
              </a:buClr>
              <a:buSzPct val="59722"/>
              <a:buFont typeface="Wingdings"/>
              <a:buChar char=""/>
              <a:tabLst>
                <a:tab pos="394970" algn="l"/>
                <a:tab pos="395605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However,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1987,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compound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of  Yitrium Barium Copper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Oxide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3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found  to have a superconducting transition  temperature of nearly 90</a:t>
            </a:r>
            <a:r>
              <a:rPr sz="3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32103"/>
              <a:ext cx="1545336" cy="1895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505200"/>
              <a:ext cx="3992879" cy="3127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962400"/>
              <a:ext cx="3352800" cy="25450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22320" y="5132832"/>
              <a:ext cx="5821680" cy="14965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9679" y="3047"/>
              <a:ext cx="4081272" cy="35966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96128" y="3047"/>
              <a:ext cx="3468624" cy="23926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030224"/>
              <a:ext cx="1295400" cy="1280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800" y="201180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89" h="9525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3048"/>
                  </a:lnTo>
                  <a:lnTo>
                    <a:pt x="3048" y="0"/>
                  </a:lnTo>
                  <a:close/>
                </a:path>
                <a:path w="21589" h="9525">
                  <a:moveTo>
                    <a:pt x="21336" y="6083"/>
                  </a:moveTo>
                  <a:lnTo>
                    <a:pt x="18288" y="6083"/>
                  </a:lnTo>
                  <a:lnTo>
                    <a:pt x="18288" y="9131"/>
                  </a:lnTo>
                  <a:lnTo>
                    <a:pt x="21336" y="9131"/>
                  </a:lnTo>
                  <a:lnTo>
                    <a:pt x="21336" y="6083"/>
                  </a:lnTo>
                  <a:close/>
                </a:path>
              </a:pathLst>
            </a:custGeom>
            <a:solidFill>
              <a:srgbClr val="9A1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9144000" cy="45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2453639"/>
              <a:ext cx="1210056" cy="1676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7719" y="362711"/>
              <a:ext cx="5062728" cy="32125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3600" y="466344"/>
              <a:ext cx="3404616" cy="28346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2743200"/>
            <a:ext cx="9144000" cy="4114800"/>
            <a:chOff x="0" y="2743200"/>
            <a:chExt cx="9144000" cy="4114800"/>
          </a:xfrm>
        </p:grpSpPr>
        <p:sp>
          <p:nvSpPr>
            <p:cNvPr id="17" name="object 17"/>
            <p:cNvSpPr/>
            <p:nvPr/>
          </p:nvSpPr>
          <p:spPr>
            <a:xfrm>
              <a:off x="3672840" y="5446776"/>
              <a:ext cx="5053584" cy="11826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6400800"/>
              <a:ext cx="9144000" cy="4571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6400800"/>
              <a:ext cx="9144000" cy="4571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54296" y="2743200"/>
              <a:ext cx="4489704" cy="37551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17008" y="2953511"/>
              <a:ext cx="3432047" cy="30693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41375" y="304838"/>
            <a:ext cx="8563610" cy="1217930"/>
            <a:chOff x="341375" y="304838"/>
            <a:chExt cx="8563610" cy="1217930"/>
          </a:xfrm>
        </p:grpSpPr>
        <p:sp>
          <p:nvSpPr>
            <p:cNvPr id="23" name="object 23"/>
            <p:cNvSpPr/>
            <p:nvPr/>
          </p:nvSpPr>
          <p:spPr>
            <a:xfrm>
              <a:off x="341375" y="304838"/>
              <a:ext cx="8563229" cy="79079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38399" y="731558"/>
              <a:ext cx="4375277" cy="79079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10105" marR="5080" indent="-2098040">
              <a:lnSpc>
                <a:spcPct val="100000"/>
              </a:lnSpc>
              <a:spcBef>
                <a:spcPts val="105"/>
              </a:spcBef>
            </a:pPr>
            <a:r>
              <a:rPr dirty="0"/>
              <a:t>Superconducting Transition temperatures </a:t>
            </a:r>
            <a:r>
              <a:rPr spc="5" dirty="0"/>
              <a:t>of</a:t>
            </a:r>
            <a:r>
              <a:rPr spc="-165" dirty="0"/>
              <a:t> </a:t>
            </a:r>
            <a:r>
              <a:rPr spc="5" dirty="0"/>
              <a:t>various  </a:t>
            </a:r>
            <a:r>
              <a:rPr dirty="0"/>
              <a:t>elements </a:t>
            </a:r>
            <a:r>
              <a:rPr spc="5" dirty="0"/>
              <a:t>and</a:t>
            </a:r>
            <a:r>
              <a:rPr spc="-45" dirty="0"/>
              <a:t> </a:t>
            </a:r>
            <a:r>
              <a:rPr dirty="0"/>
              <a:t>compounds</a:t>
            </a: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0" y="2127250"/>
          <a:ext cx="9145901" cy="4724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  <a:gridCol w="726439"/>
                <a:gridCol w="2245994"/>
                <a:gridCol w="3207384"/>
                <a:gridCol w="1975484"/>
              </a:tblGrid>
              <a:tr h="640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S.No.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Element/Compound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Transition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Temperatures</a:t>
                      </a:r>
                      <a:r>
                        <a:rPr sz="1800" b="1" spc="1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="1" baseline="-20833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Cd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0.55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3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Ga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1.09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Sn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3.72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Hg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4.15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2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Pb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CuS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1.6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Bi </a:t>
                      </a:r>
                      <a:r>
                        <a:rPr sz="1800" spc="-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Na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2.25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5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Nb</a:t>
                      </a:r>
                      <a:r>
                        <a:rPr sz="1800" spc="-1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16.0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5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Nb</a:t>
                      </a:r>
                      <a:r>
                        <a:rPr sz="1800" baseline="-20833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spc="187" baseline="-20833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Sn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18.0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1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YBa</a:t>
                      </a:r>
                      <a:r>
                        <a:rPr sz="1800" spc="-7" baseline="-20833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spc="-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Cu</a:t>
                      </a:r>
                      <a:r>
                        <a:rPr sz="1800" spc="-7" baseline="-20833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spc="-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7" baseline="-20833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1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90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426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616" y="0"/>
            <a:ext cx="6938518" cy="970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4177" y="0"/>
            <a:ext cx="62960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Comic Sans MS"/>
                <a:cs typeface="Comic Sans MS"/>
              </a:rPr>
              <a:t>Zero </a:t>
            </a:r>
            <a:r>
              <a:rPr sz="4000" spc="-5" dirty="0">
                <a:latin typeface="Comic Sans MS"/>
                <a:cs typeface="Comic Sans MS"/>
              </a:rPr>
              <a:t>Resistance</a:t>
            </a:r>
            <a:r>
              <a:rPr sz="4000" spc="-60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Property</a:t>
            </a:r>
            <a:endParaRPr sz="40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2023" y="1149134"/>
            <a:ext cx="8952230" cy="5143500"/>
            <a:chOff x="192023" y="1149134"/>
            <a:chExt cx="8952230" cy="5143500"/>
          </a:xfrm>
        </p:grpSpPr>
        <p:sp>
          <p:nvSpPr>
            <p:cNvPr id="5" name="object 5"/>
            <p:cNvSpPr/>
            <p:nvPr/>
          </p:nvSpPr>
          <p:spPr>
            <a:xfrm>
              <a:off x="192023" y="1341183"/>
              <a:ext cx="440270" cy="4615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1960" y="1149134"/>
              <a:ext cx="8294878" cy="790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960" y="1575854"/>
              <a:ext cx="8489950" cy="790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960" y="2002574"/>
              <a:ext cx="7660894" cy="7907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960" y="2429294"/>
              <a:ext cx="6627622" cy="7907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960" y="2856014"/>
              <a:ext cx="8224774" cy="7907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960" y="3282734"/>
              <a:ext cx="7865109" cy="7907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960" y="3709454"/>
              <a:ext cx="3091941" cy="79079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33344" y="3941127"/>
              <a:ext cx="473748" cy="5469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2023" y="4413567"/>
              <a:ext cx="440270" cy="4615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960" y="4221518"/>
              <a:ext cx="8702039" cy="7907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960" y="4648237"/>
              <a:ext cx="8702039" cy="7907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960" y="5074920"/>
              <a:ext cx="6365620" cy="7907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36791" y="5074920"/>
              <a:ext cx="659714" cy="7907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25768" y="5074920"/>
              <a:ext cx="2104389" cy="79079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1960" y="5501640"/>
              <a:ext cx="1095590" cy="7907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6904" y="5733288"/>
              <a:ext cx="473748" cy="5469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9240" y="1234262"/>
            <a:ext cx="8686800" cy="4808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94970" marR="366395" indent="-344805">
              <a:lnSpc>
                <a:spcPct val="100000"/>
              </a:lnSpc>
              <a:spcBef>
                <a:spcPts val="110"/>
              </a:spcBef>
              <a:buClr>
                <a:srgbClr val="9966FF"/>
              </a:buClr>
              <a:buSzPct val="58928"/>
              <a:buFont typeface="Wingdings"/>
              <a:buChar char=""/>
              <a:tabLst>
                <a:tab pos="394970" algn="l"/>
                <a:tab pos="395605" algn="l"/>
              </a:tabLst>
            </a:pP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When cooled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to very low temperatures certain  metals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and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alloys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can conduct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electrical</a:t>
            </a:r>
            <a:r>
              <a:rPr sz="2800" spc="-16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current  with zero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resistance. Hence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these specific  materials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exhibit a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new transition to  superconducting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state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with zero resistance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at 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temperatures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called as critical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or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transition  temperatures</a:t>
            </a:r>
            <a:r>
              <a:rPr sz="2800" spc="-3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800" spc="20" dirty="0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sz="2775" spc="30" baseline="-19519" dirty="0">
                <a:solidFill>
                  <a:srgbClr val="FFFF00"/>
                </a:solidFill>
                <a:latin typeface="Comic Sans MS"/>
                <a:cs typeface="Comic Sans MS"/>
              </a:rPr>
              <a:t>C</a:t>
            </a:r>
            <a:endParaRPr sz="2775" baseline="-19519">
              <a:latin typeface="Comic Sans MS"/>
              <a:cs typeface="Comic Sans MS"/>
            </a:endParaRPr>
          </a:p>
          <a:p>
            <a:pPr marL="394970" marR="55880" indent="-344805">
              <a:lnSpc>
                <a:spcPct val="100000"/>
              </a:lnSpc>
              <a:spcBef>
                <a:spcPts val="685"/>
              </a:spcBef>
              <a:buClr>
                <a:srgbClr val="9966FF"/>
              </a:buClr>
              <a:buSzPct val="58928"/>
              <a:buFont typeface="Wingdings"/>
              <a:buChar char=""/>
              <a:tabLst>
                <a:tab pos="394970" algn="l"/>
                <a:tab pos="395605" algn="l"/>
                <a:tab pos="1541780" algn="l"/>
              </a:tabLst>
            </a:pP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Thus at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zero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resistivity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or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infinite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conductivity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is 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observed in a superconductor at all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temperatures 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below	the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critical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temperature </a:t>
            </a:r>
            <a:r>
              <a:rPr sz="2800" spc="-5" dirty="0">
                <a:solidFill>
                  <a:srgbClr val="FFFF00"/>
                </a:solidFill>
                <a:latin typeface="Comic Sans MS"/>
                <a:cs typeface="Comic Sans MS"/>
              </a:rPr>
              <a:t>i.e. </a:t>
            </a:r>
            <a:r>
              <a:rPr sz="2800" spc="5" dirty="0">
                <a:solidFill>
                  <a:srgbClr val="FFFF00"/>
                </a:solidFill>
                <a:latin typeface="Comic Sans MS"/>
                <a:cs typeface="Comic Sans MS"/>
              </a:rPr>
              <a:t>ρ=0 </a:t>
            </a:r>
            <a:r>
              <a:rPr sz="2800" dirty="0">
                <a:solidFill>
                  <a:srgbClr val="FFFF00"/>
                </a:solidFill>
                <a:latin typeface="Comic Sans MS"/>
                <a:cs typeface="Comic Sans MS"/>
              </a:rPr>
              <a:t>for all  </a:t>
            </a:r>
            <a:r>
              <a:rPr sz="2800" spc="10" dirty="0">
                <a:solidFill>
                  <a:srgbClr val="FFFF00"/>
                </a:solidFill>
                <a:latin typeface="Comic Sans MS"/>
                <a:cs typeface="Comic Sans MS"/>
              </a:rPr>
              <a:t>T&lt;T</a:t>
            </a:r>
            <a:r>
              <a:rPr sz="2775" spc="15" baseline="-19519" dirty="0">
                <a:solidFill>
                  <a:srgbClr val="FFFF00"/>
                </a:solidFill>
                <a:latin typeface="Comic Sans MS"/>
                <a:cs typeface="Comic Sans MS"/>
              </a:rPr>
              <a:t>C</a:t>
            </a:r>
            <a:endParaRPr sz="2775" baseline="-19519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608" y="140157"/>
            <a:ext cx="8584565" cy="6365875"/>
            <a:chOff x="292608" y="140157"/>
            <a:chExt cx="8584565" cy="6365875"/>
          </a:xfrm>
        </p:grpSpPr>
        <p:sp>
          <p:nvSpPr>
            <p:cNvPr id="3" name="object 3"/>
            <p:cNvSpPr/>
            <p:nvPr/>
          </p:nvSpPr>
          <p:spPr>
            <a:xfrm>
              <a:off x="292608" y="140157"/>
              <a:ext cx="8511286" cy="9035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7032" y="627837"/>
              <a:ext cx="8240141" cy="903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7032" y="1115517"/>
              <a:ext cx="1235760" cy="9035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8" y="1700733"/>
              <a:ext cx="3890517" cy="9035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9040" y="1700733"/>
              <a:ext cx="738949" cy="9035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208" y="1700733"/>
              <a:ext cx="4707509" cy="9035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032" y="2188413"/>
              <a:ext cx="1485645" cy="9035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4960" y="2188413"/>
              <a:ext cx="842581" cy="9035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89760" y="2188413"/>
              <a:ext cx="6432676" cy="9035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7032" y="2676093"/>
              <a:ext cx="5423662" cy="9035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2608" y="3261309"/>
              <a:ext cx="7639684" cy="9035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2608" y="3846525"/>
              <a:ext cx="5460365" cy="9035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2608" y="4431741"/>
              <a:ext cx="1939798" cy="9035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4688" y="4431741"/>
              <a:ext cx="671893" cy="9035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32431" y="4431741"/>
              <a:ext cx="1436878" cy="90352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2608" y="5017007"/>
              <a:ext cx="1092504" cy="90352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7344" y="5017007"/>
              <a:ext cx="842581" cy="9035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2144" y="5017007"/>
              <a:ext cx="5228589" cy="90352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608" y="5602224"/>
              <a:ext cx="3009646" cy="90352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6244" y="249377"/>
            <a:ext cx="7964805" cy="5977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The electric resistance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a superconductor at all 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temperatures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below the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critical temperatures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is  zero</a:t>
            </a:r>
            <a:endParaRPr sz="3200">
              <a:latin typeface="Times New Roman"/>
              <a:cs typeface="Times New Roman"/>
            </a:endParaRPr>
          </a:p>
          <a:p>
            <a:pPr marL="356870" marR="224154" indent="-344805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From </a:t>
            </a:r>
            <a:r>
              <a:rPr sz="3200" spc="-20" dirty="0">
                <a:solidFill>
                  <a:srgbClr val="FFFF00"/>
                </a:solidFill>
                <a:latin typeface="Times New Roman"/>
                <a:cs typeface="Times New Roman"/>
              </a:rPr>
              <a:t>Ohm’s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law E=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ρJ, Where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E is the electric  field, ρ is the resistivity and J is the electric  current density of the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material</a:t>
            </a:r>
            <a:endParaRPr sz="3200">
              <a:latin typeface="Times New Roman"/>
              <a:cs typeface="Times New Roman"/>
            </a:endParaRPr>
          </a:p>
          <a:p>
            <a:pPr marL="12700" marR="847090">
              <a:lnSpc>
                <a:spcPct val="120100"/>
              </a:lnSpc>
              <a:spcBef>
                <a:spcPts val="5"/>
              </a:spcBef>
            </a:pP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Zero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resistivity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implies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zero electrical Field 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So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from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Max Well’s</a:t>
            </a:r>
            <a:r>
              <a:rPr sz="3200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Equation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Curl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E= -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∂B/∂t</a:t>
            </a:r>
            <a:endParaRPr sz="3200">
              <a:latin typeface="Times New Roman"/>
              <a:cs typeface="Times New Roman"/>
            </a:endParaRPr>
          </a:p>
          <a:p>
            <a:pPr marL="12700" marR="2397760">
              <a:lnSpc>
                <a:spcPts val="4610"/>
              </a:lnSpc>
              <a:spcBef>
                <a:spcPts val="285"/>
              </a:spcBef>
            </a:pP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As ρ =0;E=0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for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a superconductor 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Hence</a:t>
            </a:r>
            <a:r>
              <a:rPr sz="32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∂B/∂t=0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7216" y="82346"/>
            <a:ext cx="6481318" cy="1229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3257" y="229946"/>
            <a:ext cx="57791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Effect of Magnetic</a:t>
            </a:r>
            <a:r>
              <a:rPr sz="4400" spc="-25" dirty="0"/>
              <a:t> </a:t>
            </a:r>
            <a:r>
              <a:rPr sz="4400" spc="-5" dirty="0"/>
              <a:t>Field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402336" y="1283157"/>
            <a:ext cx="8359140" cy="5000625"/>
            <a:chOff x="402336" y="1283157"/>
            <a:chExt cx="8359140" cy="5000625"/>
          </a:xfrm>
        </p:grpSpPr>
        <p:sp>
          <p:nvSpPr>
            <p:cNvPr id="5" name="object 5"/>
            <p:cNvSpPr/>
            <p:nvPr/>
          </p:nvSpPr>
          <p:spPr>
            <a:xfrm>
              <a:off x="402336" y="1511846"/>
              <a:ext cx="504215" cy="525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031" y="1283157"/>
              <a:ext cx="7785861" cy="9035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031" y="1770837"/>
              <a:ext cx="5250053" cy="9035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2336" y="2584742"/>
              <a:ext cx="504215" cy="525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031" y="2356053"/>
              <a:ext cx="7459853" cy="9035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7031" y="2843733"/>
              <a:ext cx="8124190" cy="9035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031" y="3331413"/>
              <a:ext cx="2854197" cy="9035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336" y="4145318"/>
              <a:ext cx="504215" cy="525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7031" y="3916629"/>
              <a:ext cx="8090661" cy="9035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7031" y="4404309"/>
              <a:ext cx="8078597" cy="9035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7031" y="4892040"/>
              <a:ext cx="7999222" cy="9035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7031" y="5379719"/>
              <a:ext cx="7810246" cy="9035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6244" y="1393317"/>
            <a:ext cx="7842884" cy="4610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334645" indent="-344805">
              <a:lnSpc>
                <a:spcPct val="100000"/>
              </a:lnSpc>
              <a:spcBef>
                <a:spcPts val="90"/>
              </a:spcBef>
              <a:buClr>
                <a:srgbClr val="9966FF"/>
              </a:buClr>
              <a:buSzPct val="5937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A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Superconductor expels the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magnetic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field  from its interior and has</a:t>
            </a:r>
            <a:r>
              <a:rPr sz="32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B=0</a:t>
            </a:r>
            <a:endParaRPr sz="32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Clr>
                <a:srgbClr val="9966FF"/>
              </a:buClr>
              <a:buSzPct val="5937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The superconducting state exists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only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in a  particular range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temperatures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and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magnetic 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field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strengths</a:t>
            </a:r>
            <a:endParaRPr sz="3200">
              <a:latin typeface="Times New Roman"/>
              <a:cs typeface="Times New Roman"/>
            </a:endParaRPr>
          </a:p>
          <a:p>
            <a:pPr marL="356870" marR="29209" indent="-344805" algn="just">
              <a:lnSpc>
                <a:spcPct val="100000"/>
              </a:lnSpc>
              <a:spcBef>
                <a:spcPts val="775"/>
              </a:spcBef>
              <a:buClr>
                <a:srgbClr val="9966FF"/>
              </a:buClr>
              <a:buSzPct val="59375"/>
              <a:buFont typeface="Wingdings"/>
              <a:buChar char=""/>
              <a:tabLst>
                <a:tab pos="357505" algn="l"/>
              </a:tabLst>
            </a:pP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It is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important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know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that superconductivity 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a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material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will disappear if the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temperature 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is raised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above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critical temperature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or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if a 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sufficiently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large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magnetic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field is</a:t>
            </a:r>
            <a:r>
              <a:rPr sz="320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employed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687</Words>
  <Application>Microsoft Office PowerPoint</Application>
  <PresentationFormat>On-screen Show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Superconductors</vt:lpstr>
      <vt:lpstr>Topics include……</vt:lpstr>
      <vt:lpstr>What is superconductivity?</vt:lpstr>
      <vt:lpstr>Discovery of Superconductivity</vt:lpstr>
      <vt:lpstr>Slide 5</vt:lpstr>
      <vt:lpstr>Superconducting Transition temperatures of various  elements and compounds</vt:lpstr>
      <vt:lpstr>Zero Resistance Property</vt:lpstr>
      <vt:lpstr>Slide 8</vt:lpstr>
      <vt:lpstr>Effect of Magnetic Field</vt:lpstr>
      <vt:lpstr>Meissner’s Effect</vt:lpstr>
      <vt:lpstr>Slide 11</vt:lpstr>
      <vt:lpstr>Conditions for a material to be a</vt:lpstr>
      <vt:lpstr>Classification of superconductors</vt:lpstr>
      <vt:lpstr>Applications of Superconductors</vt:lpstr>
      <vt:lpstr>Slide 15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Superconductors</dc:title>
  <cp:lastModifiedBy>user</cp:lastModifiedBy>
  <cp:revision>3</cp:revision>
  <dcterms:created xsi:type="dcterms:W3CDTF">2020-04-20T14:23:53Z</dcterms:created>
  <dcterms:modified xsi:type="dcterms:W3CDTF">2024-09-10T03:47:24Z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2020-04-20T00:00:00Z</vt:filetime>
  </property>
</Properties>
</file>